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7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9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0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1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2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</p:sldMasterIdLst>
  <p:notesMasterIdLst>
    <p:notesMasterId r:id="rId29"/>
  </p:notesMasterIdLst>
  <p:handoutMasterIdLst>
    <p:handoutMasterId r:id="rId30"/>
  </p:handoutMasterIdLst>
  <p:sldIdLst>
    <p:sldId id="1455" r:id="rId3"/>
    <p:sldId id="1133" r:id="rId4"/>
    <p:sldId id="678" r:id="rId5"/>
    <p:sldId id="274" r:id="rId6"/>
    <p:sldId id="1331" r:id="rId7"/>
    <p:sldId id="679" r:id="rId8"/>
    <p:sldId id="1454" r:id="rId9"/>
    <p:sldId id="675" r:id="rId10"/>
    <p:sldId id="1240" r:id="rId11"/>
    <p:sldId id="1437" r:id="rId12"/>
    <p:sldId id="1438" r:id="rId13"/>
    <p:sldId id="1452" r:id="rId14"/>
    <p:sldId id="1453" r:id="rId15"/>
    <p:sldId id="1408" r:id="rId16"/>
    <p:sldId id="1330" r:id="rId17"/>
    <p:sldId id="925" r:id="rId18"/>
    <p:sldId id="1409" r:id="rId19"/>
    <p:sldId id="927" r:id="rId20"/>
    <p:sldId id="883" r:id="rId21"/>
    <p:sldId id="1069" r:id="rId22"/>
    <p:sldId id="1071" r:id="rId23"/>
    <p:sldId id="960" r:id="rId24"/>
    <p:sldId id="1318" r:id="rId25"/>
    <p:sldId id="1435" r:id="rId26"/>
    <p:sldId id="1425" r:id="rId27"/>
    <p:sldId id="1436" r:id="rId28"/>
  </p:sldIdLst>
  <p:sldSz cx="12192000" cy="6858000"/>
  <p:notesSz cx="6858000" cy="9144000"/>
  <p:embeddedFontLst>
    <p:embeddedFont>
      <p:font typeface="Arial Rounded MT Bold" panose="020F0704030504030204" pitchFamily="34" charset="0"/>
      <p:regular r:id="rId31"/>
    </p:embeddedFont>
    <p:embeddedFont>
      <p:font typeface="等线" panose="02010600030101010101" pitchFamily="2" charset="-122"/>
      <p:regular r:id="rId32"/>
      <p:bold r:id="rId33"/>
    </p:embeddedFont>
    <p:embeddedFont>
      <p:font typeface="等线 Light" panose="02010600030101010101" pitchFamily="2" charset="-122"/>
      <p:regular r:id="rId34"/>
    </p:embeddedFont>
    <p:embeddedFont>
      <p:font typeface="仿宋_GB2312" panose="02010609030101010101" pitchFamily="49" charset="-122"/>
      <p:regular r:id="rId35"/>
    </p:embeddedFont>
    <p:embeddedFont>
      <p:font typeface="楷体" panose="02010609060101010101" pitchFamily="49" charset="-122"/>
      <p:regular r:id="rId36"/>
    </p:embeddedFont>
    <p:embeddedFont>
      <p:font typeface="楷体" panose="02010609060101010101" pitchFamily="49" charset="-122"/>
      <p:regular r:id="rId36"/>
    </p:embeddedFont>
    <p:embeddedFont>
      <p:font typeface="宋体" panose="02010600030101010101" pitchFamily="2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2F5597"/>
    <a:srgbClr val="174696"/>
    <a:srgbClr val="0099FF"/>
    <a:srgbClr val="ED7F34"/>
    <a:srgbClr val="007CD8"/>
    <a:srgbClr val="94BEFA"/>
    <a:srgbClr val="54BEEB"/>
    <a:srgbClr val="015FD0"/>
    <a:srgbClr val="109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 autoAdjust="0"/>
    <p:restoredTop sz="86432"/>
  </p:normalViewPr>
  <p:slideViewPr>
    <p:cSldViewPr snapToGrid="0">
      <p:cViewPr varScale="1">
        <p:scale>
          <a:sx n="55" d="100"/>
          <a:sy n="55" d="100"/>
        </p:scale>
        <p:origin x="364" y="48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66151468315301"/>
          <c:y val="0.22035963736914799"/>
          <c:w val="0.75259994773974404"/>
          <c:h val="0.5293054024255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理论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5.0999999999999996</c:v>
                </c:pt>
                <c:pt idx="1">
                  <c:v>5.2</c:v>
                </c:pt>
                <c:pt idx="2">
                  <c:v>5.3</c:v>
                </c:pt>
                <c:pt idx="3">
                  <c:v>5.4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64</c:v>
                </c:pt>
                <c:pt idx="1">
                  <c:v>68</c:v>
                </c:pt>
                <c:pt idx="2">
                  <c:v>66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E2-2B4E-BF68-A35B92A26D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实验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5.0999999999999996</c:v>
                </c:pt>
                <c:pt idx="1">
                  <c:v>5.2</c:v>
                </c:pt>
                <c:pt idx="2">
                  <c:v>5.3</c:v>
                </c:pt>
                <c:pt idx="3">
                  <c:v>5.4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83</c:v>
                </c:pt>
                <c:pt idx="2">
                  <c:v>77</c:v>
                </c:pt>
                <c:pt idx="3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E2-2B4E-BF68-A35B92A26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2"/>
        <c:axId val="434715878"/>
        <c:axId val="88729519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平均分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5.0999999999999996</c:v>
                </c:pt>
                <c:pt idx="1">
                  <c:v>5.2</c:v>
                </c:pt>
                <c:pt idx="2">
                  <c:v>5.3</c:v>
                </c:pt>
                <c:pt idx="3">
                  <c:v>5.4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64</c:v>
                </c:pt>
                <c:pt idx="1">
                  <c:v>75.5</c:v>
                </c:pt>
                <c:pt idx="2">
                  <c:v>71.5</c:v>
                </c:pt>
                <c:pt idx="3">
                  <c:v>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6E2-2B4E-BF68-A35B92A26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4715878"/>
        <c:axId val="887295192"/>
      </c:lineChart>
      <c:catAx>
        <c:axId val="43471587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7295192"/>
        <c:crosses val="autoZero"/>
        <c:auto val="1"/>
        <c:lblAlgn val="ctr"/>
        <c:lblOffset val="100"/>
        <c:noMultiLvlLbl val="0"/>
      </c:catAx>
      <c:valAx>
        <c:axId val="887295192"/>
        <c:scaling>
          <c:orientation val="minMax"/>
          <c:max val="85"/>
          <c:min val="5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471587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BF-5044-9594-F2DCFA9815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BF-5044-9594-F2DCFA98150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BF-5044-9594-F2DCFA98150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BF-5044-9594-F2DCFA98150B}"/>
              </c:ext>
            </c:extLst>
          </c:dPt>
          <c:cat>
            <c:strRef>
              <c:f>Sheet1!$A$2:$A$5</c:f>
              <c:strCache>
                <c:ptCount val="4"/>
                <c:pt idx="0">
                  <c:v>同化型</c:v>
                </c:pt>
                <c:pt idx="1">
                  <c:v>发散型</c:v>
                </c:pt>
                <c:pt idx="2">
                  <c:v>适应型</c:v>
                </c:pt>
                <c:pt idx="3">
                  <c:v>聚合型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12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BF-5044-9594-F2DCFA9815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91-DD4B-80ED-6695C75F146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91-DD4B-80ED-6695C75F146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91-DD4B-80ED-6695C75F146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91-DD4B-80ED-6695C75F146E}"/>
              </c:ext>
            </c:extLst>
          </c:dPt>
          <c:cat>
            <c:strRef>
              <c:f>Sheet1!$A$2:$A$5</c:f>
              <c:strCache>
                <c:ptCount val="4"/>
                <c:pt idx="0">
                  <c:v>同化型</c:v>
                </c:pt>
                <c:pt idx="1">
                  <c:v>发散型</c:v>
                </c:pt>
                <c:pt idx="2">
                  <c:v>适应型</c:v>
                </c:pt>
                <c:pt idx="3">
                  <c:v>聚合型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12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F91-DD4B-80ED-6695C75F1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66151468315301"/>
          <c:y val="0.22035963736914799"/>
          <c:w val="0.75259994773974404"/>
          <c:h val="0.5293054024255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理论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Sheet1!$A$2:$A$8</c:f>
              <c:strCache>
                <c:ptCount val="7"/>
                <c:pt idx="0">
                  <c:v>第一章</c:v>
                </c:pt>
                <c:pt idx="1">
                  <c:v>第二章</c:v>
                </c:pt>
                <c:pt idx="2">
                  <c:v>第三章</c:v>
                </c:pt>
                <c:pt idx="3">
                  <c:v>第四章</c:v>
                </c:pt>
                <c:pt idx="4">
                  <c:v>第五章</c:v>
                </c:pt>
                <c:pt idx="5">
                  <c:v>第六章</c:v>
                </c:pt>
                <c:pt idx="6">
                  <c:v>第七章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50</c:v>
                </c:pt>
                <c:pt idx="1">
                  <c:v>53</c:v>
                </c:pt>
                <c:pt idx="2">
                  <c:v>57</c:v>
                </c:pt>
                <c:pt idx="3">
                  <c:v>61</c:v>
                </c:pt>
                <c:pt idx="4">
                  <c:v>66</c:v>
                </c:pt>
                <c:pt idx="5">
                  <c:v>65</c:v>
                </c:pt>
                <c:pt idx="6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0B-0949-863E-3D43BCA380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实验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Sheet1!$A$2:$A$8</c:f>
              <c:strCache>
                <c:ptCount val="7"/>
                <c:pt idx="0">
                  <c:v>第一章</c:v>
                </c:pt>
                <c:pt idx="1">
                  <c:v>第二章</c:v>
                </c:pt>
                <c:pt idx="2">
                  <c:v>第三章</c:v>
                </c:pt>
                <c:pt idx="3">
                  <c:v>第四章</c:v>
                </c:pt>
                <c:pt idx="4">
                  <c:v>第五章</c:v>
                </c:pt>
                <c:pt idx="5">
                  <c:v>第六章</c:v>
                </c:pt>
                <c:pt idx="6">
                  <c:v>第七章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1">
                  <c:v>73</c:v>
                </c:pt>
                <c:pt idx="2">
                  <c:v>70</c:v>
                </c:pt>
                <c:pt idx="3">
                  <c:v>69</c:v>
                </c:pt>
                <c:pt idx="4">
                  <c:v>75</c:v>
                </c:pt>
                <c:pt idx="5">
                  <c:v>73</c:v>
                </c:pt>
                <c:pt idx="6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0B-0949-863E-3D43BCA380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434715878"/>
        <c:axId val="88729519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平均分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第一章</c:v>
                </c:pt>
                <c:pt idx="1">
                  <c:v>第二章</c:v>
                </c:pt>
                <c:pt idx="2">
                  <c:v>第三章</c:v>
                </c:pt>
                <c:pt idx="3">
                  <c:v>第四章</c:v>
                </c:pt>
                <c:pt idx="4">
                  <c:v>第五章</c:v>
                </c:pt>
                <c:pt idx="5">
                  <c:v>第六章</c:v>
                </c:pt>
                <c:pt idx="6">
                  <c:v>第七章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50</c:v>
                </c:pt>
                <c:pt idx="1">
                  <c:v>63</c:v>
                </c:pt>
                <c:pt idx="2">
                  <c:v>63.5</c:v>
                </c:pt>
                <c:pt idx="3">
                  <c:v>65</c:v>
                </c:pt>
                <c:pt idx="4">
                  <c:v>70.5</c:v>
                </c:pt>
                <c:pt idx="5">
                  <c:v>69</c:v>
                </c:pt>
                <c:pt idx="6">
                  <c:v>66.5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0B-0949-863E-3D43BCA380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4715878"/>
        <c:axId val="887295192"/>
      </c:lineChart>
      <c:catAx>
        <c:axId val="43471587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7295192"/>
        <c:crosses val="autoZero"/>
        <c:auto val="1"/>
        <c:lblAlgn val="ctr"/>
        <c:lblOffset val="100"/>
        <c:noMultiLvlLbl val="0"/>
      </c:catAx>
      <c:valAx>
        <c:axId val="887295192"/>
        <c:scaling>
          <c:orientation val="minMax"/>
          <c:max val="100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471587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560114503816799"/>
          <c:y val="0.8623775751435329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 Rounded MT Bold" panose="020F07040305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 Rounded MT Bold" panose="020F0704030504030204" charset="0"/>
              </a:rPr>
              <a:t>2024/4/30</a:t>
            </a:fld>
            <a:endParaRPr lang="zh-CN" altLang="en-US">
              <a:latin typeface="Arial Rounded MT Bold" panose="020F070403050403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 Rounded MT Bold" panose="020F070403050403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 Rounded MT Bold" panose="020F0704030504030204" charset="0"/>
              </a:rPr>
              <a:t>‹#›</a:t>
            </a:fld>
            <a:endParaRPr lang="zh-CN" altLang="en-US">
              <a:latin typeface="Arial Rounded MT Bold" panose="020F07040305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73FF-1FCF-4933-BEB2-209E7844BD9F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D9333-6CD4-4286-9B10-7C96B30D61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288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D9333-6CD4-4286-9B10-7C96B30D618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Arial Rounded MT Bold" panose="020F0704030504030204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D9333-6CD4-4286-9B10-7C96B30D618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 </a:t>
            </a:r>
            <a:endParaRPr lang="zh-CN" altLang="en-US" sz="1800" kern="100" dirty="0">
              <a:effectLst/>
              <a:latin typeface="Arial Rounded MT Bold" panose="020F0704030504030204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D9333-6CD4-4286-9B10-7C96B30D618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D9333-6CD4-4286-9B10-7C96B30D618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D9333-6CD4-4286-9B10-7C96B30D618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Arial Rounded MT Bold" panose="020F0704030504030204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D9333-6CD4-4286-9B10-7C96B30D618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D9333-6CD4-4286-9B10-7C96B30D618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D9333-6CD4-4286-9B10-7C96B30D618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961403"/>
            <a:ext cx="12192000" cy="3896599"/>
          </a:xfrm>
          <a:custGeom>
            <a:avLst/>
            <a:gdLst>
              <a:gd name="connsiteX0" fmla="*/ 8340950 w 12192000"/>
              <a:gd name="connsiteY0" fmla="*/ 75 h 3896599"/>
              <a:gd name="connsiteX1" fmla="*/ 9521313 w 12192000"/>
              <a:gd name="connsiteY1" fmla="*/ 1178471 h 3896599"/>
              <a:gd name="connsiteX2" fmla="*/ 10458081 w 12192000"/>
              <a:gd name="connsiteY2" fmla="*/ 451130 h 3896599"/>
              <a:gd name="connsiteX3" fmla="*/ 11458514 w 12192000"/>
              <a:gd name="connsiteY3" fmla="*/ 1082853 h 3896599"/>
              <a:gd name="connsiteX4" fmla="*/ 12118341 w 12192000"/>
              <a:gd name="connsiteY4" fmla="*/ 794141 h 3896599"/>
              <a:gd name="connsiteX5" fmla="*/ 12192000 w 12192000"/>
              <a:gd name="connsiteY5" fmla="*/ 726319 h 3896599"/>
              <a:gd name="connsiteX6" fmla="*/ 12192000 w 12192000"/>
              <a:gd name="connsiteY6" fmla="*/ 3896599 h 3896599"/>
              <a:gd name="connsiteX7" fmla="*/ 0 w 12192000"/>
              <a:gd name="connsiteY7" fmla="*/ 3896599 h 3896599"/>
              <a:gd name="connsiteX8" fmla="*/ 0 w 12192000"/>
              <a:gd name="connsiteY8" fmla="*/ 2816502 h 3896599"/>
              <a:gd name="connsiteX9" fmla="*/ 7253 w 12192000"/>
              <a:gd name="connsiteY9" fmla="*/ 2815756 h 3896599"/>
              <a:gd name="connsiteX10" fmla="*/ 1692869 w 12192000"/>
              <a:gd name="connsiteY10" fmla="*/ 2872324 h 3896599"/>
              <a:gd name="connsiteX11" fmla="*/ 2991710 w 12192000"/>
              <a:gd name="connsiteY11" fmla="*/ 3325591 h 3896599"/>
              <a:gd name="connsiteX12" fmla="*/ 4270397 w 12192000"/>
              <a:gd name="connsiteY12" fmla="*/ 2449782 h 3896599"/>
              <a:gd name="connsiteX13" fmla="*/ 5025516 w 12192000"/>
              <a:gd name="connsiteY13" fmla="*/ 2744258 h 3896599"/>
              <a:gd name="connsiteX14" fmla="*/ 6052985 w 12192000"/>
              <a:gd name="connsiteY14" fmla="*/ 1689503 h 3896599"/>
              <a:gd name="connsiteX15" fmla="*/ 6758694 w 12192000"/>
              <a:gd name="connsiteY15" fmla="*/ 2203730 h 3896599"/>
              <a:gd name="connsiteX16" fmla="*/ 8340950 w 12192000"/>
              <a:gd name="connsiteY16" fmla="*/ 75 h 389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3896599">
                <a:moveTo>
                  <a:pt x="8340950" y="75"/>
                </a:moveTo>
                <a:cubicBezTo>
                  <a:pt x="8679466" y="-10781"/>
                  <a:pt x="9016058" y="1164255"/>
                  <a:pt x="9521313" y="1178471"/>
                </a:cubicBezTo>
                <a:cubicBezTo>
                  <a:pt x="10026568" y="1192687"/>
                  <a:pt x="10165694" y="489926"/>
                  <a:pt x="10458081" y="451130"/>
                </a:cubicBezTo>
                <a:cubicBezTo>
                  <a:pt x="10750468" y="412334"/>
                  <a:pt x="11034744" y="1046678"/>
                  <a:pt x="11458514" y="1082853"/>
                </a:cubicBezTo>
                <a:cubicBezTo>
                  <a:pt x="11736613" y="1106593"/>
                  <a:pt x="11959242" y="937226"/>
                  <a:pt x="12118341" y="794141"/>
                </a:cubicBezTo>
                <a:lnTo>
                  <a:pt x="12192000" y="726319"/>
                </a:lnTo>
                <a:lnTo>
                  <a:pt x="12192000" y="3896599"/>
                </a:lnTo>
                <a:lnTo>
                  <a:pt x="0" y="3896599"/>
                </a:lnTo>
                <a:lnTo>
                  <a:pt x="0" y="2816502"/>
                </a:lnTo>
                <a:lnTo>
                  <a:pt x="7253" y="2815756"/>
                </a:lnTo>
                <a:cubicBezTo>
                  <a:pt x="480540" y="2779713"/>
                  <a:pt x="1230769" y="2800738"/>
                  <a:pt x="1692869" y="2872324"/>
                </a:cubicBezTo>
                <a:cubicBezTo>
                  <a:pt x="2220984" y="2954137"/>
                  <a:pt x="2455442" y="3365535"/>
                  <a:pt x="2991710" y="3325591"/>
                </a:cubicBezTo>
                <a:cubicBezTo>
                  <a:pt x="3527978" y="3285647"/>
                  <a:pt x="3855228" y="2447611"/>
                  <a:pt x="4270397" y="2449782"/>
                </a:cubicBezTo>
                <a:cubicBezTo>
                  <a:pt x="4685562" y="2451953"/>
                  <a:pt x="4606497" y="2733811"/>
                  <a:pt x="5025516" y="2744258"/>
                </a:cubicBezTo>
                <a:cubicBezTo>
                  <a:pt x="5444531" y="2754705"/>
                  <a:pt x="5764121" y="1779591"/>
                  <a:pt x="6052985" y="1689503"/>
                </a:cubicBezTo>
                <a:cubicBezTo>
                  <a:pt x="6341848" y="1599415"/>
                  <a:pt x="6293546" y="2287181"/>
                  <a:pt x="6758694" y="2203730"/>
                </a:cubicBezTo>
                <a:cubicBezTo>
                  <a:pt x="7223842" y="2120279"/>
                  <a:pt x="8002434" y="10931"/>
                  <a:pt x="8340950" y="7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28914" y="597978"/>
            <a:ext cx="5167087" cy="1759856"/>
          </a:xfrm>
          <a:custGeom>
            <a:avLst/>
            <a:gdLst>
              <a:gd name="connsiteX0" fmla="*/ 0 w 5167087"/>
              <a:gd name="connsiteY0" fmla="*/ 0 h 1759856"/>
              <a:gd name="connsiteX1" fmla="*/ 4750564 w 5167087"/>
              <a:gd name="connsiteY1" fmla="*/ 0 h 1759856"/>
              <a:gd name="connsiteX2" fmla="*/ 5167087 w 5167087"/>
              <a:gd name="connsiteY2" fmla="*/ 879928 h 1759856"/>
              <a:gd name="connsiteX3" fmla="*/ 4750564 w 5167087"/>
              <a:gd name="connsiteY3" fmla="*/ 1759856 h 1759856"/>
              <a:gd name="connsiteX4" fmla="*/ 0 w 5167087"/>
              <a:gd name="connsiteY4" fmla="*/ 1759856 h 175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087" h="1759856">
                <a:moveTo>
                  <a:pt x="0" y="0"/>
                </a:moveTo>
                <a:lnTo>
                  <a:pt x="4750564" y="0"/>
                </a:lnTo>
                <a:lnTo>
                  <a:pt x="5167087" y="879928"/>
                </a:lnTo>
                <a:lnTo>
                  <a:pt x="4750564" y="1759856"/>
                </a:lnTo>
                <a:lnTo>
                  <a:pt x="0" y="17598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928914" y="2549073"/>
            <a:ext cx="5167087" cy="1759856"/>
          </a:xfrm>
          <a:custGeom>
            <a:avLst/>
            <a:gdLst>
              <a:gd name="connsiteX0" fmla="*/ 0 w 5167087"/>
              <a:gd name="connsiteY0" fmla="*/ 0 h 1759856"/>
              <a:gd name="connsiteX1" fmla="*/ 4750564 w 5167087"/>
              <a:gd name="connsiteY1" fmla="*/ 0 h 1759856"/>
              <a:gd name="connsiteX2" fmla="*/ 5167087 w 5167087"/>
              <a:gd name="connsiteY2" fmla="*/ 879928 h 1759856"/>
              <a:gd name="connsiteX3" fmla="*/ 4750564 w 5167087"/>
              <a:gd name="connsiteY3" fmla="*/ 1759856 h 1759856"/>
              <a:gd name="connsiteX4" fmla="*/ 0 w 5167087"/>
              <a:gd name="connsiteY4" fmla="*/ 1759856 h 175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087" h="1759856">
                <a:moveTo>
                  <a:pt x="0" y="0"/>
                </a:moveTo>
                <a:lnTo>
                  <a:pt x="4750564" y="0"/>
                </a:lnTo>
                <a:lnTo>
                  <a:pt x="5167087" y="879928"/>
                </a:lnTo>
                <a:lnTo>
                  <a:pt x="4750564" y="1759856"/>
                </a:lnTo>
                <a:lnTo>
                  <a:pt x="0" y="17598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928914" y="4500167"/>
            <a:ext cx="5167087" cy="1759856"/>
          </a:xfrm>
          <a:custGeom>
            <a:avLst/>
            <a:gdLst>
              <a:gd name="connsiteX0" fmla="*/ 0 w 5167087"/>
              <a:gd name="connsiteY0" fmla="*/ 0 h 1759856"/>
              <a:gd name="connsiteX1" fmla="*/ 4750564 w 5167087"/>
              <a:gd name="connsiteY1" fmla="*/ 0 h 1759856"/>
              <a:gd name="connsiteX2" fmla="*/ 5167087 w 5167087"/>
              <a:gd name="connsiteY2" fmla="*/ 879928 h 1759856"/>
              <a:gd name="connsiteX3" fmla="*/ 4750564 w 5167087"/>
              <a:gd name="connsiteY3" fmla="*/ 1759856 h 1759856"/>
              <a:gd name="connsiteX4" fmla="*/ 0 w 5167087"/>
              <a:gd name="connsiteY4" fmla="*/ 1759856 h 175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087" h="1759856">
                <a:moveTo>
                  <a:pt x="0" y="0"/>
                </a:moveTo>
                <a:lnTo>
                  <a:pt x="4750564" y="0"/>
                </a:lnTo>
                <a:lnTo>
                  <a:pt x="5167087" y="879928"/>
                </a:lnTo>
                <a:lnTo>
                  <a:pt x="4750564" y="1759856"/>
                </a:lnTo>
                <a:lnTo>
                  <a:pt x="0" y="17598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7" name="直接连接符 36"/>
          <p:cNvCxnSpPr/>
          <p:nvPr userDrawn="1"/>
        </p:nvCxnSpPr>
        <p:spPr>
          <a:xfrm>
            <a:off x="342900" y="781050"/>
            <a:ext cx="11506200" cy="0"/>
          </a:xfrm>
          <a:prstGeom prst="line">
            <a:avLst/>
          </a:prstGeom>
          <a:ln w="28575">
            <a:solidFill>
              <a:srgbClr val="005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736744" y="582618"/>
            <a:ext cx="88061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8257-09D7-4D12-A222-DD78F04C430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5F692-EC58-4556-8175-982AFD6A69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ransition spd="med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notesSlide" Target="../notesSlides/notesSlide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6" Type="http://schemas.openxmlformats.org/officeDocument/2006/relationships/image" Target="../media/image18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17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notesSlide" Target="../notesSlides/notesSlide1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slideLayout" Target="../slideLayouts/slideLayout7.xml"/><Relationship Id="rId17" Type="http://schemas.openxmlformats.org/officeDocument/2006/relationships/hyperlink" Target="https://baike.baidu.com/item/&#24191;&#25773;&#39118;&#26292;/3574878?fr=ge_ala" TargetMode="External"/><Relationship Id="rId2" Type="http://schemas.openxmlformats.org/officeDocument/2006/relationships/tags" Target="../tags/tag19.xml"/><Relationship Id="rId16" Type="http://schemas.openxmlformats.org/officeDocument/2006/relationships/image" Target="../media/image21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image" Target="../media/image20.jpeg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3" Type="http://schemas.openxmlformats.org/officeDocument/2006/relationships/tags" Target="../tags/tag31.xml"/><Relationship Id="rId21" Type="http://schemas.openxmlformats.org/officeDocument/2006/relationships/notesSlide" Target="../notesSlides/notesSlide16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image" Target="../media/image25.jpeg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image" Target="../media/image24.jpeg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image" Target="../media/image23.jpeg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29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image" Target="../media/image28.jpeg"/><Relationship Id="rId2" Type="http://schemas.openxmlformats.org/officeDocument/2006/relationships/tags" Target="../tags/tag49.xml"/><Relationship Id="rId16" Type="http://schemas.openxmlformats.org/officeDocument/2006/relationships/image" Target="../media/image27.jpe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image" Target="../media/image26.jpeg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notesSlide" Target="../notesSlides/notesSlide18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image" Target="../media/image31.jpeg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35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image" Target="../media/image34.jpeg"/><Relationship Id="rId2" Type="http://schemas.openxmlformats.org/officeDocument/2006/relationships/tags" Target="../tags/tag72.xml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image" Target="../media/image32.png"/><Relationship Id="rId10" Type="http://schemas.openxmlformats.org/officeDocument/2006/relationships/tags" Target="../tags/tag80.xml"/><Relationship Id="rId19" Type="http://schemas.openxmlformats.org/officeDocument/2006/relationships/image" Target="../media/image36.jpe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41.jpe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image" Target="../media/image40.jpeg"/><Relationship Id="rId2" Type="http://schemas.openxmlformats.org/officeDocument/2006/relationships/tags" Target="../tags/tag84.xml"/><Relationship Id="rId16" Type="http://schemas.openxmlformats.org/officeDocument/2006/relationships/image" Target="../media/image39.jpeg"/><Relationship Id="rId20" Type="http://schemas.openxmlformats.org/officeDocument/2006/relationships/image" Target="../media/image42.jpe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5" Type="http://schemas.openxmlformats.org/officeDocument/2006/relationships/image" Target="../media/image38.png"/><Relationship Id="rId10" Type="http://schemas.openxmlformats.org/officeDocument/2006/relationships/tags" Target="../tags/tag92.xml"/><Relationship Id="rId19" Type="http://schemas.openxmlformats.org/officeDocument/2006/relationships/image" Target="../media/image32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tags" Target="../tags/tag97.xml"/><Relationship Id="rId21" Type="http://schemas.openxmlformats.org/officeDocument/2006/relationships/image" Target="../media/image49.svg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image" Target="../media/image45.svg"/><Relationship Id="rId25" Type="http://schemas.openxmlformats.org/officeDocument/2006/relationships/image" Target="../media/image53.jpeg"/><Relationship Id="rId2" Type="http://schemas.openxmlformats.org/officeDocument/2006/relationships/tags" Target="../tags/tag96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jpe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image" Target="../media/image52.png"/><Relationship Id="rId5" Type="http://schemas.openxmlformats.org/officeDocument/2006/relationships/tags" Target="../tags/tag99.xml"/><Relationship Id="rId15" Type="http://schemas.openxmlformats.org/officeDocument/2006/relationships/image" Target="../media/image43.jpe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tags" Target="../tags/tag104.xml"/><Relationship Id="rId19" Type="http://schemas.openxmlformats.org/officeDocument/2006/relationships/image" Target="../media/image47.sv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notesSlide" Target="../notesSlides/notesSlide21.xml"/><Relationship Id="rId22" Type="http://schemas.openxmlformats.org/officeDocument/2006/relationships/image" Target="../media/image50.png"/><Relationship Id="rId27" Type="http://schemas.openxmlformats.org/officeDocument/2006/relationships/image" Target="../media/image55.svg"/><Relationship Id="rId30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notesSlide" Target="../notesSlides/notesSlide22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5" Type="http://schemas.openxmlformats.org/officeDocument/2006/relationships/image" Target="../media/image59.png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notesSlide" Target="../notesSlides/notesSlide23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63.jpeg"/><Relationship Id="rId2" Type="http://schemas.openxmlformats.org/officeDocument/2006/relationships/tags" Target="../tags/tag119.xml"/><Relationship Id="rId16" Type="http://schemas.openxmlformats.org/officeDocument/2006/relationships/image" Target="../media/image62.png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image" Target="../media/image61.jpeg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chart" Target="../charts/chart4.xml"/><Relationship Id="rId5" Type="http://schemas.openxmlformats.org/officeDocument/2006/relationships/image" Target="../media/image65.jpe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Users/yangfuning/Library/Containers/com.kingsoft.wpsoffice.mac/Data/tmp/photoedit2/20231101155300/temp.pngtemp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3905" cy="6858000"/>
          </a:xfrm>
          <a:prstGeom prst="rect">
            <a:avLst/>
          </a:prstGeom>
        </p:spPr>
      </p:pic>
      <p:sp>
        <p:nvSpPr>
          <p:cNvPr id="5" name="任意形状 4"/>
          <p:cNvSpPr/>
          <p:nvPr/>
        </p:nvSpPr>
        <p:spPr>
          <a:xfrm>
            <a:off x="-43812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087193" y="2295302"/>
                </a:moveTo>
                <a:cubicBezTo>
                  <a:pt x="5144244" y="2295302"/>
                  <a:pt x="5180521" y="2315456"/>
                  <a:pt x="5196024" y="2355763"/>
                </a:cubicBezTo>
                <a:cubicBezTo>
                  <a:pt x="5211527" y="2396071"/>
                  <a:pt x="5219279" y="2496220"/>
                  <a:pt x="5219279" y="2656210"/>
                </a:cubicBezTo>
                <a:lnTo>
                  <a:pt x="5219279" y="4148212"/>
                </a:lnTo>
                <a:cubicBezTo>
                  <a:pt x="5219279" y="4295800"/>
                  <a:pt x="5210597" y="4390678"/>
                  <a:pt x="5193233" y="4432845"/>
                </a:cubicBezTo>
                <a:cubicBezTo>
                  <a:pt x="5175870" y="4475013"/>
                  <a:pt x="5139282" y="4496098"/>
                  <a:pt x="5083473" y="4496098"/>
                </a:cubicBezTo>
                <a:cubicBezTo>
                  <a:pt x="5027661" y="4496098"/>
                  <a:pt x="4991385" y="4478114"/>
                  <a:pt x="4974642" y="4442147"/>
                </a:cubicBezTo>
                <a:cubicBezTo>
                  <a:pt x="4957898" y="4406180"/>
                  <a:pt x="4949527" y="4300760"/>
                  <a:pt x="4949527" y="4125887"/>
                </a:cubicBezTo>
                <a:lnTo>
                  <a:pt x="4949527" y="2656210"/>
                </a:lnTo>
                <a:cubicBezTo>
                  <a:pt x="4949527" y="2501181"/>
                  <a:pt x="4958519" y="2402272"/>
                  <a:pt x="4976502" y="2359484"/>
                </a:cubicBezTo>
                <a:cubicBezTo>
                  <a:pt x="4994486" y="2316696"/>
                  <a:pt x="5031382" y="2295302"/>
                  <a:pt x="5087193" y="2295302"/>
                </a:cubicBezTo>
                <a:close/>
                <a:moveTo>
                  <a:pt x="7015782" y="1832074"/>
                </a:moveTo>
                <a:cubicBezTo>
                  <a:pt x="6863233" y="1832074"/>
                  <a:pt x="6732388" y="1856259"/>
                  <a:pt x="6623248" y="1904628"/>
                </a:cubicBezTo>
                <a:cubicBezTo>
                  <a:pt x="6514107" y="1952997"/>
                  <a:pt x="6425430" y="2024311"/>
                  <a:pt x="6357217" y="2118568"/>
                </a:cubicBezTo>
                <a:cubicBezTo>
                  <a:pt x="6289005" y="2212826"/>
                  <a:pt x="6246217" y="2308634"/>
                  <a:pt x="6228853" y="2405993"/>
                </a:cubicBezTo>
                <a:cubicBezTo>
                  <a:pt x="6211490" y="2503351"/>
                  <a:pt x="6202808" y="2636366"/>
                  <a:pt x="6202808" y="2805038"/>
                </a:cubicBezTo>
                <a:lnTo>
                  <a:pt x="6202808" y="2914799"/>
                </a:lnTo>
                <a:lnTo>
                  <a:pt x="6876256" y="2914799"/>
                </a:lnTo>
                <a:lnTo>
                  <a:pt x="6876256" y="2628305"/>
                </a:lnTo>
                <a:cubicBezTo>
                  <a:pt x="6876256" y="2495600"/>
                  <a:pt x="6890227" y="2406923"/>
                  <a:pt x="6918172" y="2362274"/>
                </a:cubicBezTo>
                <a:cubicBezTo>
                  <a:pt x="6946116" y="2317626"/>
                  <a:pt x="6988652" y="2295302"/>
                  <a:pt x="7045780" y="2295302"/>
                </a:cubicBezTo>
                <a:cubicBezTo>
                  <a:pt x="7102909" y="2295302"/>
                  <a:pt x="7145444" y="2315456"/>
                  <a:pt x="7173389" y="2355763"/>
                </a:cubicBezTo>
                <a:cubicBezTo>
                  <a:pt x="7201333" y="2396071"/>
                  <a:pt x="7215305" y="2457152"/>
                  <a:pt x="7215305" y="2539008"/>
                </a:cubicBezTo>
                <a:cubicBezTo>
                  <a:pt x="7215305" y="2645668"/>
                  <a:pt x="7169106" y="2794186"/>
                  <a:pt x="7076708" y="2984562"/>
                </a:cubicBezTo>
                <a:cubicBezTo>
                  <a:pt x="6984311" y="3174938"/>
                  <a:pt x="6693166" y="3670722"/>
                  <a:pt x="6203273" y="4471913"/>
                </a:cubicBezTo>
                <a:lnTo>
                  <a:pt x="6202808" y="4901654"/>
                </a:lnTo>
                <a:lnTo>
                  <a:pt x="7856661" y="4901654"/>
                </a:lnTo>
                <a:lnTo>
                  <a:pt x="7856661" y="4388197"/>
                </a:lnTo>
                <a:lnTo>
                  <a:pt x="7032467" y="4388197"/>
                </a:lnTo>
                <a:cubicBezTo>
                  <a:pt x="7454166" y="3764359"/>
                  <a:pt x="7708119" y="3356322"/>
                  <a:pt x="7794324" y="3164086"/>
                </a:cubicBezTo>
                <a:cubicBezTo>
                  <a:pt x="7880530" y="2971850"/>
                  <a:pt x="7923633" y="2789535"/>
                  <a:pt x="7923633" y="2617142"/>
                </a:cubicBezTo>
                <a:cubicBezTo>
                  <a:pt x="7923633" y="2390180"/>
                  <a:pt x="7847049" y="2202594"/>
                  <a:pt x="7693880" y="2054386"/>
                </a:cubicBezTo>
                <a:cubicBezTo>
                  <a:pt x="7540711" y="1906178"/>
                  <a:pt x="7314678" y="1832074"/>
                  <a:pt x="7015782" y="1832074"/>
                </a:cubicBezTo>
                <a:close/>
                <a:moveTo>
                  <a:pt x="5070450" y="1832074"/>
                </a:moveTo>
                <a:cubicBezTo>
                  <a:pt x="4868292" y="1832074"/>
                  <a:pt x="4696210" y="1873622"/>
                  <a:pt x="4554202" y="1956718"/>
                </a:cubicBezTo>
                <a:cubicBezTo>
                  <a:pt x="4412196" y="2039813"/>
                  <a:pt x="4317318" y="2150194"/>
                  <a:pt x="4269569" y="2287860"/>
                </a:cubicBezTo>
                <a:cubicBezTo>
                  <a:pt x="4221820" y="2425526"/>
                  <a:pt x="4197946" y="2632646"/>
                  <a:pt x="4197946" y="2909218"/>
                </a:cubicBezTo>
                <a:lnTo>
                  <a:pt x="4197946" y="3960316"/>
                </a:lnTo>
                <a:cubicBezTo>
                  <a:pt x="4197946" y="4172396"/>
                  <a:pt x="4212828" y="4327116"/>
                  <a:pt x="4242594" y="4424474"/>
                </a:cubicBezTo>
                <a:cubicBezTo>
                  <a:pt x="4272359" y="4521832"/>
                  <a:pt x="4322589" y="4614540"/>
                  <a:pt x="4393282" y="4702596"/>
                </a:cubicBezTo>
                <a:cubicBezTo>
                  <a:pt x="4463975" y="4790653"/>
                  <a:pt x="4558853" y="4855455"/>
                  <a:pt x="4677916" y="4897003"/>
                </a:cubicBezTo>
                <a:cubicBezTo>
                  <a:pt x="4796979" y="4938551"/>
                  <a:pt x="4946427" y="4959325"/>
                  <a:pt x="5126261" y="4959325"/>
                </a:cubicBezTo>
                <a:cubicBezTo>
                  <a:pt x="5262687" y="4959325"/>
                  <a:pt x="5386090" y="4939481"/>
                  <a:pt x="5496471" y="4899794"/>
                </a:cubicBezTo>
                <a:cubicBezTo>
                  <a:pt x="5606852" y="4860106"/>
                  <a:pt x="5701109" y="4794994"/>
                  <a:pt x="5779245" y="4704457"/>
                </a:cubicBezTo>
                <a:cubicBezTo>
                  <a:pt x="5857378" y="4613920"/>
                  <a:pt x="5908849" y="4516562"/>
                  <a:pt x="5933654" y="4412382"/>
                </a:cubicBezTo>
                <a:cubicBezTo>
                  <a:pt x="5958459" y="4308202"/>
                  <a:pt x="5970861" y="4142011"/>
                  <a:pt x="5970861" y="3913807"/>
                </a:cubicBezTo>
                <a:lnTo>
                  <a:pt x="5970861" y="2909218"/>
                </a:lnTo>
                <a:cubicBezTo>
                  <a:pt x="5970861" y="2681015"/>
                  <a:pt x="5959388" y="2514823"/>
                  <a:pt x="5936444" y="2410643"/>
                </a:cubicBezTo>
                <a:cubicBezTo>
                  <a:pt x="5913499" y="2306464"/>
                  <a:pt x="5869781" y="2212826"/>
                  <a:pt x="5805289" y="2129730"/>
                </a:cubicBezTo>
                <a:cubicBezTo>
                  <a:pt x="5740796" y="2046635"/>
                  <a:pt x="5643438" y="1976252"/>
                  <a:pt x="5513214" y="1918580"/>
                </a:cubicBezTo>
                <a:cubicBezTo>
                  <a:pt x="5382989" y="1860910"/>
                  <a:pt x="5235401" y="1832074"/>
                  <a:pt x="5070450" y="1832074"/>
                </a:cubicBezTo>
                <a:close/>
                <a:moveTo>
                  <a:pt x="3062908" y="1832074"/>
                </a:moveTo>
                <a:cubicBezTo>
                  <a:pt x="2910359" y="1832074"/>
                  <a:pt x="2779514" y="1856259"/>
                  <a:pt x="2670373" y="1904628"/>
                </a:cubicBezTo>
                <a:cubicBezTo>
                  <a:pt x="2561233" y="1952997"/>
                  <a:pt x="2472556" y="2024311"/>
                  <a:pt x="2404343" y="2118568"/>
                </a:cubicBezTo>
                <a:cubicBezTo>
                  <a:pt x="2336130" y="2212826"/>
                  <a:pt x="2293342" y="2308634"/>
                  <a:pt x="2275979" y="2405993"/>
                </a:cubicBezTo>
                <a:cubicBezTo>
                  <a:pt x="2258616" y="2503351"/>
                  <a:pt x="2249934" y="2636366"/>
                  <a:pt x="2249934" y="2805038"/>
                </a:cubicBezTo>
                <a:lnTo>
                  <a:pt x="2249934" y="2914799"/>
                </a:lnTo>
                <a:lnTo>
                  <a:pt x="2923381" y="2914799"/>
                </a:lnTo>
                <a:lnTo>
                  <a:pt x="2923381" y="2628305"/>
                </a:lnTo>
                <a:cubicBezTo>
                  <a:pt x="2923381" y="2495600"/>
                  <a:pt x="2937353" y="2406923"/>
                  <a:pt x="2965297" y="2362274"/>
                </a:cubicBezTo>
                <a:cubicBezTo>
                  <a:pt x="2993241" y="2317626"/>
                  <a:pt x="3035778" y="2295302"/>
                  <a:pt x="3092906" y="2295302"/>
                </a:cubicBezTo>
                <a:cubicBezTo>
                  <a:pt x="3150034" y="2295302"/>
                  <a:pt x="3192570" y="2315456"/>
                  <a:pt x="3220514" y="2355763"/>
                </a:cubicBezTo>
                <a:cubicBezTo>
                  <a:pt x="3248458" y="2396071"/>
                  <a:pt x="3262430" y="2457152"/>
                  <a:pt x="3262430" y="2539008"/>
                </a:cubicBezTo>
                <a:cubicBezTo>
                  <a:pt x="3262430" y="2645668"/>
                  <a:pt x="3216231" y="2794186"/>
                  <a:pt x="3123834" y="2984562"/>
                </a:cubicBezTo>
                <a:cubicBezTo>
                  <a:pt x="3031437" y="3174938"/>
                  <a:pt x="2740292" y="3670722"/>
                  <a:pt x="2250399" y="4471913"/>
                </a:cubicBezTo>
                <a:lnTo>
                  <a:pt x="2249934" y="4901654"/>
                </a:lnTo>
                <a:lnTo>
                  <a:pt x="3903787" y="4901654"/>
                </a:lnTo>
                <a:lnTo>
                  <a:pt x="3903787" y="4388197"/>
                </a:lnTo>
                <a:lnTo>
                  <a:pt x="3079592" y="4388197"/>
                </a:lnTo>
                <a:cubicBezTo>
                  <a:pt x="3501291" y="3764359"/>
                  <a:pt x="3755244" y="3356322"/>
                  <a:pt x="3841450" y="3164086"/>
                </a:cubicBezTo>
                <a:cubicBezTo>
                  <a:pt x="3927656" y="2971850"/>
                  <a:pt x="3970759" y="2789535"/>
                  <a:pt x="3970759" y="2617142"/>
                </a:cubicBezTo>
                <a:cubicBezTo>
                  <a:pt x="3970759" y="2390180"/>
                  <a:pt x="3894174" y="2202594"/>
                  <a:pt x="3741006" y="2054386"/>
                </a:cubicBezTo>
                <a:cubicBezTo>
                  <a:pt x="3587837" y="1906178"/>
                  <a:pt x="3361804" y="1832074"/>
                  <a:pt x="3062908" y="1832074"/>
                </a:cubicBezTo>
                <a:close/>
                <a:moveTo>
                  <a:pt x="8952631" y="1830214"/>
                </a:moveTo>
                <a:cubicBezTo>
                  <a:pt x="8666137" y="1830214"/>
                  <a:pt x="8457158" y="1880753"/>
                  <a:pt x="8325693" y="1981832"/>
                </a:cubicBezTo>
                <a:cubicBezTo>
                  <a:pt x="8194227" y="2082912"/>
                  <a:pt x="8128495" y="2277318"/>
                  <a:pt x="8128496" y="2565053"/>
                </a:cubicBezTo>
                <a:lnTo>
                  <a:pt x="8128496" y="2821781"/>
                </a:lnTo>
                <a:lnTo>
                  <a:pt x="8880078" y="2821781"/>
                </a:lnTo>
                <a:lnTo>
                  <a:pt x="8880078" y="2574354"/>
                </a:lnTo>
                <a:cubicBezTo>
                  <a:pt x="8880078" y="2459013"/>
                  <a:pt x="8889689" y="2383669"/>
                  <a:pt x="8908913" y="2348322"/>
                </a:cubicBezTo>
                <a:cubicBezTo>
                  <a:pt x="8928136" y="2312975"/>
                  <a:pt x="8963793" y="2295302"/>
                  <a:pt x="9015883" y="2295302"/>
                </a:cubicBezTo>
                <a:cubicBezTo>
                  <a:pt x="9061772" y="2295302"/>
                  <a:pt x="9095568" y="2312045"/>
                  <a:pt x="9117273" y="2345531"/>
                </a:cubicBezTo>
                <a:cubicBezTo>
                  <a:pt x="9138976" y="2379017"/>
                  <a:pt x="9149828" y="2448471"/>
                  <a:pt x="9149829" y="2553891"/>
                </a:cubicBezTo>
                <a:lnTo>
                  <a:pt x="9149829" y="2721322"/>
                </a:lnTo>
                <a:cubicBezTo>
                  <a:pt x="9149828" y="2819301"/>
                  <a:pt x="9140526" y="2891234"/>
                  <a:pt x="9121923" y="2937123"/>
                </a:cubicBezTo>
                <a:cubicBezTo>
                  <a:pt x="9103319" y="2983012"/>
                  <a:pt x="9072934" y="3012777"/>
                  <a:pt x="9030766" y="3026420"/>
                </a:cubicBezTo>
                <a:cubicBezTo>
                  <a:pt x="8988598" y="3040062"/>
                  <a:pt x="8878217" y="3046884"/>
                  <a:pt x="8699624" y="3046884"/>
                </a:cubicBezTo>
                <a:lnTo>
                  <a:pt x="8699624" y="3484066"/>
                </a:lnTo>
                <a:cubicBezTo>
                  <a:pt x="8845971" y="3486547"/>
                  <a:pt x="8944570" y="3496159"/>
                  <a:pt x="8995420" y="3512902"/>
                </a:cubicBezTo>
                <a:cubicBezTo>
                  <a:pt x="9046268" y="3529645"/>
                  <a:pt x="9084716" y="3564682"/>
                  <a:pt x="9110761" y="3618011"/>
                </a:cubicBezTo>
                <a:cubicBezTo>
                  <a:pt x="9136806" y="3671342"/>
                  <a:pt x="9149828" y="3755677"/>
                  <a:pt x="9149829" y="3871019"/>
                </a:cubicBezTo>
                <a:lnTo>
                  <a:pt x="9149829" y="4079379"/>
                </a:lnTo>
                <a:cubicBezTo>
                  <a:pt x="9149828" y="4267894"/>
                  <a:pt x="9140526" y="4384476"/>
                  <a:pt x="9121923" y="4429125"/>
                </a:cubicBezTo>
                <a:cubicBezTo>
                  <a:pt x="9103319" y="4473773"/>
                  <a:pt x="9064872" y="4496098"/>
                  <a:pt x="9006582" y="4496098"/>
                </a:cubicBezTo>
                <a:cubicBezTo>
                  <a:pt x="8953251" y="4496098"/>
                  <a:pt x="8918834" y="4478424"/>
                  <a:pt x="8903332" y="4443077"/>
                </a:cubicBezTo>
                <a:cubicBezTo>
                  <a:pt x="8887829" y="4407731"/>
                  <a:pt x="8880078" y="4324945"/>
                  <a:pt x="8880078" y="4194720"/>
                </a:cubicBezTo>
                <a:lnTo>
                  <a:pt x="8880078" y="3705448"/>
                </a:lnTo>
                <a:lnTo>
                  <a:pt x="8128496" y="3705448"/>
                </a:lnTo>
                <a:lnTo>
                  <a:pt x="8128496" y="3943573"/>
                </a:lnTo>
                <a:cubicBezTo>
                  <a:pt x="8128495" y="4230067"/>
                  <a:pt x="8149889" y="4431295"/>
                  <a:pt x="8192678" y="4547257"/>
                </a:cubicBezTo>
                <a:cubicBezTo>
                  <a:pt x="8235466" y="4663219"/>
                  <a:pt x="8324762" y="4761197"/>
                  <a:pt x="8460568" y="4841193"/>
                </a:cubicBezTo>
                <a:cubicBezTo>
                  <a:pt x="8596374" y="4921188"/>
                  <a:pt x="8783339" y="4961185"/>
                  <a:pt x="9021464" y="4961185"/>
                </a:cubicBezTo>
                <a:cubicBezTo>
                  <a:pt x="9231064" y="4961185"/>
                  <a:pt x="9402837" y="4926750"/>
                  <a:pt x="9536782" y="4857878"/>
                </a:cubicBezTo>
                <a:cubicBezTo>
                  <a:pt x="9670727" y="4789006"/>
                  <a:pt x="9764984" y="4688494"/>
                  <a:pt x="9819555" y="4556341"/>
                </a:cubicBezTo>
                <a:cubicBezTo>
                  <a:pt x="9874124" y="4424188"/>
                  <a:pt x="9901411" y="4238371"/>
                  <a:pt x="9901411" y="3998889"/>
                </a:cubicBezTo>
                <a:cubicBezTo>
                  <a:pt x="9901411" y="3676254"/>
                  <a:pt x="9873505" y="3471194"/>
                  <a:pt x="9817695" y="3383709"/>
                </a:cubicBezTo>
                <a:cubicBezTo>
                  <a:pt x="9761884" y="3296224"/>
                  <a:pt x="9676928" y="3233248"/>
                  <a:pt x="9562827" y="3194782"/>
                </a:cubicBezTo>
                <a:cubicBezTo>
                  <a:pt x="9678168" y="3132809"/>
                  <a:pt x="9758782" y="3064329"/>
                  <a:pt x="9804672" y="2989344"/>
                </a:cubicBezTo>
                <a:cubicBezTo>
                  <a:pt x="9850560" y="2914358"/>
                  <a:pt x="9873505" y="2792587"/>
                  <a:pt x="9873505" y="2624032"/>
                </a:cubicBezTo>
                <a:cubicBezTo>
                  <a:pt x="9873505" y="2374919"/>
                  <a:pt x="9809633" y="2180338"/>
                  <a:pt x="9681889" y="2040288"/>
                </a:cubicBezTo>
                <a:cubicBezTo>
                  <a:pt x="9554144" y="1900239"/>
                  <a:pt x="9311059" y="1830214"/>
                  <a:pt x="8952631" y="183021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5714" y="2552382"/>
            <a:ext cx="12191999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楷体" charset="0"/>
                <a:ea typeface="楷体" charset="0"/>
                <a:sym typeface="+mn-ea"/>
              </a:rPr>
              <a:t>“田家炳杯”全日制教育硕士</a:t>
            </a: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楷体" charset="0"/>
                <a:ea typeface="楷体" charset="0"/>
                <a:sym typeface="+mn-ea"/>
              </a:rPr>
              <a:t>专业学位研究生教学技能大赛决赛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24763" y="1367471"/>
            <a:ext cx="121919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学思践悟</a:t>
            </a: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知行合一</a:t>
            </a:r>
            <a:endParaRPr lang="en-US" altLang="zh-CN" sz="5400" b="1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ctr"/>
            <a:endParaRPr lang="zh-CN" altLang="en-US" sz="5400" b="1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—— </a:t>
            </a: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VLAN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划分技术</a:t>
            </a:r>
          </a:p>
          <a:p>
            <a:pPr algn="ctr"/>
            <a:endParaRPr lang="zh-CN" altLang="en-US" sz="5400" b="1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说  课</a:t>
            </a:r>
          </a:p>
        </p:txBody>
      </p:sp>
    </p:spTree>
    <p:extLst>
      <p:ext uri="{BB962C8B-B14F-4D97-AF65-F5344CB8AC3E}">
        <p14:creationId xmlns:p14="http://schemas.microsoft.com/office/powerpoint/2010/main" val="42803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8" grpId="1"/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ounded Rectangle 3"/>
          <p:cNvSpPr/>
          <p:nvPr/>
        </p:nvSpPr>
        <p:spPr>
          <a:xfrm>
            <a:off x="789335" y="1593471"/>
            <a:ext cx="1757863" cy="4457241"/>
          </a:xfrm>
          <a:prstGeom prst="roundRect">
            <a:avLst>
              <a:gd name="adj" fmla="val 1231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119384" y="1766538"/>
            <a:ext cx="10977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pc="-300" dirty="0">
                <a:ln w="19050">
                  <a:noFill/>
                </a:ln>
                <a:solidFill>
                  <a:srgbClr val="2E75B6"/>
                </a:solidFill>
                <a:effectLst>
                  <a:outerShdw blurRad="254000" dist="127000" dir="5400000" algn="t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  <a:sym typeface="+mn-lt"/>
              </a:rPr>
              <a:t>T</a:t>
            </a:r>
          </a:p>
        </p:txBody>
      </p:sp>
      <p:sp>
        <p:nvSpPr>
          <p:cNvPr id="88" name="Title 3"/>
          <p:cNvSpPr txBox="1"/>
          <p:nvPr/>
        </p:nvSpPr>
        <p:spPr>
          <a:xfrm>
            <a:off x="789334" y="3367878"/>
            <a:ext cx="175786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0" dirty="0">
                <a:solidFill>
                  <a:srgbClr val="75B6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Target</a:t>
            </a:r>
          </a:p>
        </p:txBody>
      </p:sp>
      <p:cxnSp>
        <p:nvCxnSpPr>
          <p:cNvPr id="91" name="Straight Connector 7"/>
          <p:cNvCxnSpPr/>
          <p:nvPr/>
        </p:nvCxnSpPr>
        <p:spPr>
          <a:xfrm>
            <a:off x="789335" y="3950105"/>
            <a:ext cx="175786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alpha val="20000"/>
              </a:sysClr>
            </a:solidFill>
            <a:prstDash val="solid"/>
            <a:miter lim="800000"/>
          </a:ln>
          <a:effectLst/>
        </p:spPr>
      </p:cxnSp>
      <p:sp>
        <p:nvSpPr>
          <p:cNvPr id="97" name="文本框 94"/>
          <p:cNvSpPr txBox="1"/>
          <p:nvPr/>
        </p:nvSpPr>
        <p:spPr>
          <a:xfrm>
            <a:off x="885190" y="4251960"/>
            <a:ext cx="165798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阅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读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导语明确目标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908972" y="104406"/>
            <a:ext cx="3126421" cy="521970"/>
            <a:chOff x="14850" y="153"/>
            <a:chExt cx="4679" cy="822"/>
          </a:xfrm>
        </p:grpSpPr>
        <p:sp>
          <p:nvSpPr>
            <p:cNvPr id="25" name="文本框 24"/>
            <p:cNvSpPr txBox="1"/>
            <p:nvPr/>
          </p:nvSpPr>
          <p:spPr>
            <a:xfrm>
              <a:off x="14850" y="153"/>
              <a:ext cx="46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课前</a:t>
              </a:r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en-US" altLang="zh-CN" sz="2800" dirty="0" err="1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</a:t>
              </a:r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中</a:t>
              </a:r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课后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6239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7565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pic>
        <p:nvPicPr>
          <p:cNvPr id="8" name="图片 7" descr="/Users/yangfuning/Library/Containers/com.kingsoft.wpsoffice.mac/Data/tmp/photoedit2/20231107172349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526" y="1240758"/>
            <a:ext cx="3457445" cy="4832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ldLvl="0" animBg="1"/>
      <p:bldP spid="96" grpId="0"/>
      <p:bldP spid="88" grpId="0"/>
      <p:bldP spid="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ounded Rectangle 3"/>
          <p:cNvSpPr/>
          <p:nvPr/>
        </p:nvSpPr>
        <p:spPr>
          <a:xfrm>
            <a:off x="789335" y="1593471"/>
            <a:ext cx="1757863" cy="4457241"/>
          </a:xfrm>
          <a:prstGeom prst="roundRect">
            <a:avLst>
              <a:gd name="adj" fmla="val 1231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119384" y="1766538"/>
            <a:ext cx="10977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pc="-300" dirty="0">
                <a:ln w="19050">
                  <a:noFill/>
                </a:ln>
                <a:solidFill>
                  <a:srgbClr val="2E75B6"/>
                </a:solidFill>
                <a:effectLst>
                  <a:outerShdw blurRad="254000" dist="127000" dir="5400000" algn="t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  <a:sym typeface="+mn-lt"/>
              </a:rPr>
              <a:t>T</a:t>
            </a:r>
          </a:p>
        </p:txBody>
      </p:sp>
      <p:sp>
        <p:nvSpPr>
          <p:cNvPr id="88" name="Title 3"/>
          <p:cNvSpPr txBox="1"/>
          <p:nvPr/>
        </p:nvSpPr>
        <p:spPr>
          <a:xfrm>
            <a:off x="789334" y="3367878"/>
            <a:ext cx="175786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0" dirty="0">
                <a:solidFill>
                  <a:srgbClr val="75B6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Target</a:t>
            </a:r>
          </a:p>
        </p:txBody>
      </p:sp>
      <p:cxnSp>
        <p:nvCxnSpPr>
          <p:cNvPr id="91" name="Straight Connector 7"/>
          <p:cNvCxnSpPr/>
          <p:nvPr/>
        </p:nvCxnSpPr>
        <p:spPr>
          <a:xfrm>
            <a:off x="789335" y="3950105"/>
            <a:ext cx="175786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alpha val="20000"/>
              </a:sysClr>
            </a:solidFill>
            <a:prstDash val="solid"/>
            <a:miter lim="800000"/>
          </a:ln>
          <a:effectLst/>
        </p:spPr>
      </p:cxnSp>
      <p:sp>
        <p:nvSpPr>
          <p:cNvPr id="97" name="文本框 94"/>
          <p:cNvSpPr txBox="1"/>
          <p:nvPr/>
        </p:nvSpPr>
        <p:spPr>
          <a:xfrm>
            <a:off x="885190" y="4251960"/>
            <a:ext cx="165798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阅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读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导语明确目标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908972" y="104406"/>
            <a:ext cx="3126421" cy="521970"/>
            <a:chOff x="14850" y="153"/>
            <a:chExt cx="4679" cy="822"/>
          </a:xfrm>
        </p:grpSpPr>
        <p:sp>
          <p:nvSpPr>
            <p:cNvPr id="25" name="文本框 24"/>
            <p:cNvSpPr txBox="1"/>
            <p:nvPr/>
          </p:nvSpPr>
          <p:spPr>
            <a:xfrm>
              <a:off x="14850" y="153"/>
              <a:ext cx="46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课前</a:t>
              </a:r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en-US" altLang="zh-CN" sz="2800" dirty="0" err="1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</a:t>
              </a:r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中</a:t>
              </a:r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课后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6239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7565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sp>
        <p:nvSpPr>
          <p:cNvPr id="6" name="Rounded Rectangle 3"/>
          <p:cNvSpPr/>
          <p:nvPr/>
        </p:nvSpPr>
        <p:spPr>
          <a:xfrm>
            <a:off x="2716045" y="1593471"/>
            <a:ext cx="1757863" cy="4457241"/>
          </a:xfrm>
          <a:prstGeom prst="roundRect">
            <a:avLst>
              <a:gd name="adj" fmla="val 1231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46094" y="1766538"/>
            <a:ext cx="10977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pc="-300" dirty="0">
                <a:ln w="19050">
                  <a:noFill/>
                </a:ln>
                <a:solidFill>
                  <a:srgbClr val="2E75B6"/>
                </a:solidFill>
                <a:effectLst>
                  <a:outerShdw blurRad="254000" dist="127000" dir="5400000" algn="t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  <a:sym typeface="+mn-lt"/>
              </a:rPr>
              <a:t>I</a:t>
            </a:r>
          </a:p>
        </p:txBody>
      </p:sp>
      <p:sp>
        <p:nvSpPr>
          <p:cNvPr id="9" name="Title 3"/>
          <p:cNvSpPr txBox="1"/>
          <p:nvPr/>
        </p:nvSpPr>
        <p:spPr>
          <a:xfrm>
            <a:off x="2716044" y="3367878"/>
            <a:ext cx="175786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  <a:defRPr/>
            </a:pPr>
            <a:r>
              <a:rPr lang="en-US" sz="1600" b="0" dirty="0">
                <a:solidFill>
                  <a:srgbClr val="75B6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Interest</a:t>
            </a:r>
          </a:p>
        </p:txBody>
      </p:sp>
      <p:cxnSp>
        <p:nvCxnSpPr>
          <p:cNvPr id="10" name="Straight Connector 7"/>
          <p:cNvCxnSpPr/>
          <p:nvPr/>
        </p:nvCxnSpPr>
        <p:spPr>
          <a:xfrm>
            <a:off x="2716045" y="3950105"/>
            <a:ext cx="175786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alpha val="20000"/>
              </a:sysClr>
            </a:solidFill>
            <a:prstDash val="solid"/>
            <a:miter lim="800000"/>
          </a:ln>
          <a:effectLst/>
        </p:spPr>
      </p:cxnSp>
      <p:sp>
        <p:nvSpPr>
          <p:cNvPr id="11" name="文本框 94"/>
          <p:cNvSpPr txBox="1"/>
          <p:nvPr/>
        </p:nvSpPr>
        <p:spPr>
          <a:xfrm>
            <a:off x="2715895" y="4281170"/>
            <a:ext cx="1597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融入思政隐形教育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 descr="/Users/yangfuning/Library/Containers/com.kingsoft.wpsoffice.mac/Data/tmp/photoedit2/20231107165330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0" y="975995"/>
            <a:ext cx="5072380" cy="3141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 t="1842" b="21164"/>
          <a:stretch>
            <a:fillRect/>
          </a:stretch>
        </p:blipFill>
        <p:spPr>
          <a:xfrm>
            <a:off x="7004114" y="3839897"/>
            <a:ext cx="4532565" cy="2762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/Users/yangfuning/Library/Containers/com.kingsoft.wpsoffice.mac/Data/tmp/photoedit2/2023110717304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20" y="2125663"/>
            <a:ext cx="6249670" cy="31089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7" name="Rounded Rectangle 3"/>
          <p:cNvSpPr/>
          <p:nvPr/>
        </p:nvSpPr>
        <p:spPr>
          <a:xfrm>
            <a:off x="789335" y="1593471"/>
            <a:ext cx="1757863" cy="4457241"/>
          </a:xfrm>
          <a:prstGeom prst="roundRect">
            <a:avLst>
              <a:gd name="adj" fmla="val 1231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119384" y="1766538"/>
            <a:ext cx="10977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pc="-300" dirty="0">
                <a:ln w="19050">
                  <a:noFill/>
                </a:ln>
                <a:solidFill>
                  <a:srgbClr val="2E75B6"/>
                </a:solidFill>
                <a:effectLst>
                  <a:outerShdw blurRad="254000" dist="127000" dir="5400000" algn="t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  <a:sym typeface="+mn-lt"/>
              </a:rPr>
              <a:t>T</a:t>
            </a:r>
          </a:p>
        </p:txBody>
      </p:sp>
      <p:sp>
        <p:nvSpPr>
          <p:cNvPr id="88" name="Title 3"/>
          <p:cNvSpPr txBox="1"/>
          <p:nvPr/>
        </p:nvSpPr>
        <p:spPr>
          <a:xfrm>
            <a:off x="789334" y="3367878"/>
            <a:ext cx="175786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0" dirty="0">
                <a:solidFill>
                  <a:srgbClr val="75B6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Target</a:t>
            </a:r>
          </a:p>
        </p:txBody>
      </p:sp>
      <p:cxnSp>
        <p:nvCxnSpPr>
          <p:cNvPr id="91" name="Straight Connector 7"/>
          <p:cNvCxnSpPr/>
          <p:nvPr/>
        </p:nvCxnSpPr>
        <p:spPr>
          <a:xfrm>
            <a:off x="789335" y="3950105"/>
            <a:ext cx="175786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alpha val="20000"/>
              </a:sysClr>
            </a:solidFill>
            <a:prstDash val="solid"/>
            <a:miter lim="800000"/>
          </a:ln>
          <a:effectLst/>
        </p:spPr>
      </p:cxnSp>
      <p:sp>
        <p:nvSpPr>
          <p:cNvPr id="97" name="文本框 94"/>
          <p:cNvSpPr txBox="1"/>
          <p:nvPr/>
        </p:nvSpPr>
        <p:spPr>
          <a:xfrm>
            <a:off x="885190" y="4251960"/>
            <a:ext cx="165798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阅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读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导语明确目标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908972" y="104406"/>
            <a:ext cx="3126421" cy="521970"/>
            <a:chOff x="14850" y="153"/>
            <a:chExt cx="4679" cy="822"/>
          </a:xfrm>
        </p:grpSpPr>
        <p:sp>
          <p:nvSpPr>
            <p:cNvPr id="25" name="文本框 24"/>
            <p:cNvSpPr txBox="1"/>
            <p:nvPr/>
          </p:nvSpPr>
          <p:spPr>
            <a:xfrm>
              <a:off x="14850" y="153"/>
              <a:ext cx="46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课前</a:t>
              </a:r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en-US" altLang="zh-CN" sz="2800" dirty="0" err="1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</a:t>
              </a:r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中</a:t>
              </a:r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课后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6239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7565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sp>
        <p:nvSpPr>
          <p:cNvPr id="6" name="Rounded Rectangle 3"/>
          <p:cNvSpPr/>
          <p:nvPr/>
        </p:nvSpPr>
        <p:spPr>
          <a:xfrm>
            <a:off x="2716045" y="1593471"/>
            <a:ext cx="1757863" cy="4457241"/>
          </a:xfrm>
          <a:prstGeom prst="roundRect">
            <a:avLst>
              <a:gd name="adj" fmla="val 1231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46094" y="1766538"/>
            <a:ext cx="10977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pc="-300" dirty="0">
                <a:ln w="19050">
                  <a:noFill/>
                </a:ln>
                <a:solidFill>
                  <a:srgbClr val="2E75B6"/>
                </a:solidFill>
                <a:effectLst>
                  <a:outerShdw blurRad="254000" dist="127000" dir="5400000" algn="t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  <a:sym typeface="+mn-lt"/>
              </a:rPr>
              <a:t>I</a:t>
            </a:r>
          </a:p>
        </p:txBody>
      </p:sp>
      <p:sp>
        <p:nvSpPr>
          <p:cNvPr id="9" name="Title 3"/>
          <p:cNvSpPr txBox="1"/>
          <p:nvPr/>
        </p:nvSpPr>
        <p:spPr>
          <a:xfrm>
            <a:off x="2716044" y="3367878"/>
            <a:ext cx="175786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  <a:defRPr/>
            </a:pPr>
            <a:r>
              <a:rPr lang="en-US" sz="1600" b="0" dirty="0">
                <a:solidFill>
                  <a:srgbClr val="75B6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Interest</a:t>
            </a:r>
          </a:p>
        </p:txBody>
      </p:sp>
      <p:cxnSp>
        <p:nvCxnSpPr>
          <p:cNvPr id="10" name="Straight Connector 7"/>
          <p:cNvCxnSpPr/>
          <p:nvPr/>
        </p:nvCxnSpPr>
        <p:spPr>
          <a:xfrm>
            <a:off x="2716045" y="3950105"/>
            <a:ext cx="175786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alpha val="20000"/>
              </a:sysClr>
            </a:solidFill>
            <a:prstDash val="solid"/>
            <a:miter lim="800000"/>
          </a:ln>
          <a:effectLst/>
        </p:spPr>
      </p:cxnSp>
      <p:sp>
        <p:nvSpPr>
          <p:cNvPr id="11" name="文本框 94"/>
          <p:cNvSpPr txBox="1"/>
          <p:nvPr/>
        </p:nvSpPr>
        <p:spPr>
          <a:xfrm>
            <a:off x="2715895" y="4281170"/>
            <a:ext cx="159702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融入思政隐形教育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Rounded Rectangle 3"/>
          <p:cNvSpPr/>
          <p:nvPr/>
        </p:nvSpPr>
        <p:spPr>
          <a:xfrm>
            <a:off x="4646867" y="1593471"/>
            <a:ext cx="1757863" cy="4457241"/>
          </a:xfrm>
          <a:prstGeom prst="roundRect">
            <a:avLst>
              <a:gd name="adj" fmla="val 1231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976915" y="1766538"/>
            <a:ext cx="1097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pc="-300" dirty="0">
                <a:ln w="19050">
                  <a:noFill/>
                </a:ln>
                <a:solidFill>
                  <a:srgbClr val="2E75B6"/>
                </a:solidFill>
                <a:effectLst>
                  <a:outerShdw blurRad="254000" dist="127000" dir="5400000" algn="t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  <a:sym typeface="+mn-lt"/>
              </a:rPr>
              <a:t>E</a:t>
            </a:r>
          </a:p>
        </p:txBody>
      </p:sp>
      <p:sp>
        <p:nvSpPr>
          <p:cNvPr id="107" name="Title 3"/>
          <p:cNvSpPr txBox="1"/>
          <p:nvPr/>
        </p:nvSpPr>
        <p:spPr>
          <a:xfrm>
            <a:off x="4646866" y="3367878"/>
            <a:ext cx="175786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  <a:defRPr/>
            </a:pPr>
            <a:r>
              <a:rPr lang="en-US" sz="1600" b="0" dirty="0">
                <a:solidFill>
                  <a:srgbClr val="75B6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Efficiency</a:t>
            </a:r>
          </a:p>
        </p:txBody>
      </p:sp>
      <p:cxnSp>
        <p:nvCxnSpPr>
          <p:cNvPr id="108" name="Straight Connector 7"/>
          <p:cNvCxnSpPr/>
          <p:nvPr/>
        </p:nvCxnSpPr>
        <p:spPr>
          <a:xfrm>
            <a:off x="4646867" y="3950105"/>
            <a:ext cx="175786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alpha val="20000"/>
              </a:sysClr>
            </a:solidFill>
            <a:prstDash val="solid"/>
            <a:miter lim="800000"/>
          </a:ln>
          <a:effectLst/>
        </p:spPr>
      </p:cxnSp>
      <p:sp>
        <p:nvSpPr>
          <p:cNvPr id="109" name="文本框 94"/>
          <p:cNvSpPr txBox="1"/>
          <p:nvPr/>
        </p:nvSpPr>
        <p:spPr>
          <a:xfrm>
            <a:off x="4808220" y="4281170"/>
            <a:ext cx="144462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观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看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微课提升效率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bldLvl="0" animBg="1"/>
      <p:bldP spid="106" grpId="0"/>
      <p:bldP spid="107" grpId="0"/>
      <p:bldP spid="1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r="10105"/>
          <a:stretch>
            <a:fillRect/>
          </a:stretch>
        </p:blipFill>
        <p:spPr>
          <a:xfrm>
            <a:off x="7018657" y="1934783"/>
            <a:ext cx="5168596" cy="4445001"/>
          </a:xfrm>
          <a:prstGeom prst="rect">
            <a:avLst/>
          </a:prstGeom>
        </p:spPr>
      </p:pic>
      <p:sp>
        <p:nvSpPr>
          <p:cNvPr id="87" name="Rounded Rectangle 3"/>
          <p:cNvSpPr/>
          <p:nvPr/>
        </p:nvSpPr>
        <p:spPr>
          <a:xfrm>
            <a:off x="789335" y="1593471"/>
            <a:ext cx="1757863" cy="4457241"/>
          </a:xfrm>
          <a:prstGeom prst="roundRect">
            <a:avLst>
              <a:gd name="adj" fmla="val 1231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119384" y="1766538"/>
            <a:ext cx="10977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pc="-300" dirty="0">
                <a:ln w="19050">
                  <a:noFill/>
                </a:ln>
                <a:solidFill>
                  <a:srgbClr val="2E75B6"/>
                </a:solidFill>
                <a:effectLst>
                  <a:outerShdw blurRad="254000" dist="127000" dir="5400000" algn="t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  <a:sym typeface="+mn-lt"/>
              </a:rPr>
              <a:t>T</a:t>
            </a:r>
          </a:p>
        </p:txBody>
      </p:sp>
      <p:sp>
        <p:nvSpPr>
          <p:cNvPr id="88" name="Title 3"/>
          <p:cNvSpPr txBox="1"/>
          <p:nvPr/>
        </p:nvSpPr>
        <p:spPr>
          <a:xfrm>
            <a:off x="789334" y="3367878"/>
            <a:ext cx="175786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0" dirty="0">
                <a:solidFill>
                  <a:srgbClr val="75B6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Target</a:t>
            </a:r>
          </a:p>
        </p:txBody>
      </p:sp>
      <p:cxnSp>
        <p:nvCxnSpPr>
          <p:cNvPr id="91" name="Straight Connector 7"/>
          <p:cNvCxnSpPr/>
          <p:nvPr/>
        </p:nvCxnSpPr>
        <p:spPr>
          <a:xfrm>
            <a:off x="789335" y="3950105"/>
            <a:ext cx="175786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alpha val="20000"/>
              </a:sysClr>
            </a:solidFill>
            <a:prstDash val="solid"/>
            <a:miter lim="800000"/>
          </a:ln>
          <a:effectLst/>
        </p:spPr>
      </p:cxnSp>
      <p:sp>
        <p:nvSpPr>
          <p:cNvPr id="97" name="文本框 94"/>
          <p:cNvSpPr txBox="1"/>
          <p:nvPr/>
        </p:nvSpPr>
        <p:spPr>
          <a:xfrm>
            <a:off x="885190" y="4251960"/>
            <a:ext cx="165798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阅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读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导语明确目标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908972" y="104406"/>
            <a:ext cx="3126421" cy="521970"/>
            <a:chOff x="14850" y="153"/>
            <a:chExt cx="4679" cy="822"/>
          </a:xfrm>
        </p:grpSpPr>
        <p:sp>
          <p:nvSpPr>
            <p:cNvPr id="25" name="文本框 24"/>
            <p:cNvSpPr txBox="1"/>
            <p:nvPr/>
          </p:nvSpPr>
          <p:spPr>
            <a:xfrm>
              <a:off x="14850" y="153"/>
              <a:ext cx="46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课前</a:t>
              </a:r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en-US" altLang="zh-CN" sz="2800" dirty="0" err="1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</a:t>
              </a:r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中</a:t>
              </a:r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课后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6239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7565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sp>
        <p:nvSpPr>
          <p:cNvPr id="6" name="Rounded Rectangle 3"/>
          <p:cNvSpPr/>
          <p:nvPr/>
        </p:nvSpPr>
        <p:spPr>
          <a:xfrm>
            <a:off x="2716045" y="1593471"/>
            <a:ext cx="1757863" cy="4457241"/>
          </a:xfrm>
          <a:prstGeom prst="roundRect">
            <a:avLst>
              <a:gd name="adj" fmla="val 1231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46094" y="1766538"/>
            <a:ext cx="10977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pc="-300" dirty="0">
                <a:ln w="19050">
                  <a:noFill/>
                </a:ln>
                <a:solidFill>
                  <a:srgbClr val="2E75B6"/>
                </a:solidFill>
                <a:effectLst>
                  <a:outerShdw blurRad="254000" dist="127000" dir="5400000" algn="t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  <a:sym typeface="+mn-lt"/>
              </a:rPr>
              <a:t>I</a:t>
            </a:r>
          </a:p>
        </p:txBody>
      </p:sp>
      <p:sp>
        <p:nvSpPr>
          <p:cNvPr id="9" name="Title 3"/>
          <p:cNvSpPr txBox="1"/>
          <p:nvPr/>
        </p:nvSpPr>
        <p:spPr>
          <a:xfrm>
            <a:off x="2716044" y="3367878"/>
            <a:ext cx="175786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  <a:defRPr/>
            </a:pPr>
            <a:r>
              <a:rPr lang="en-US" sz="1600" b="0" dirty="0">
                <a:solidFill>
                  <a:srgbClr val="75B6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Interest</a:t>
            </a:r>
          </a:p>
        </p:txBody>
      </p:sp>
      <p:cxnSp>
        <p:nvCxnSpPr>
          <p:cNvPr id="10" name="Straight Connector 7"/>
          <p:cNvCxnSpPr/>
          <p:nvPr/>
        </p:nvCxnSpPr>
        <p:spPr>
          <a:xfrm>
            <a:off x="2716045" y="3950105"/>
            <a:ext cx="175786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alpha val="20000"/>
              </a:sysClr>
            </a:solidFill>
            <a:prstDash val="solid"/>
            <a:miter lim="800000"/>
          </a:ln>
          <a:effectLst/>
        </p:spPr>
      </p:cxnSp>
      <p:sp>
        <p:nvSpPr>
          <p:cNvPr id="11" name="文本框 94"/>
          <p:cNvSpPr txBox="1"/>
          <p:nvPr/>
        </p:nvSpPr>
        <p:spPr>
          <a:xfrm>
            <a:off x="2715895" y="4281170"/>
            <a:ext cx="159702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融入思政隐形教育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Rounded Rectangle 3"/>
          <p:cNvSpPr/>
          <p:nvPr/>
        </p:nvSpPr>
        <p:spPr>
          <a:xfrm>
            <a:off x="4646867" y="1593471"/>
            <a:ext cx="1757863" cy="4457241"/>
          </a:xfrm>
          <a:prstGeom prst="roundRect">
            <a:avLst>
              <a:gd name="adj" fmla="val 1231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976915" y="1766538"/>
            <a:ext cx="1097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pc="-300" dirty="0">
                <a:ln w="19050">
                  <a:noFill/>
                </a:ln>
                <a:solidFill>
                  <a:srgbClr val="2E75B6"/>
                </a:solidFill>
                <a:effectLst>
                  <a:outerShdw blurRad="254000" dist="127000" dir="5400000" algn="t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  <a:sym typeface="+mn-lt"/>
              </a:rPr>
              <a:t>E</a:t>
            </a:r>
          </a:p>
        </p:txBody>
      </p:sp>
      <p:sp>
        <p:nvSpPr>
          <p:cNvPr id="107" name="Title 3"/>
          <p:cNvSpPr txBox="1"/>
          <p:nvPr/>
        </p:nvSpPr>
        <p:spPr>
          <a:xfrm>
            <a:off x="4646866" y="3367878"/>
            <a:ext cx="175786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  <a:defRPr/>
            </a:pPr>
            <a:r>
              <a:rPr lang="en-US" sz="1600" b="0" dirty="0">
                <a:solidFill>
                  <a:srgbClr val="75B6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Efficiency</a:t>
            </a:r>
          </a:p>
        </p:txBody>
      </p:sp>
      <p:cxnSp>
        <p:nvCxnSpPr>
          <p:cNvPr id="108" name="Straight Connector 7"/>
          <p:cNvCxnSpPr/>
          <p:nvPr/>
        </p:nvCxnSpPr>
        <p:spPr>
          <a:xfrm>
            <a:off x="4646867" y="3950105"/>
            <a:ext cx="175786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alpha val="20000"/>
              </a:sysClr>
            </a:solidFill>
            <a:prstDash val="solid"/>
            <a:miter lim="800000"/>
          </a:ln>
          <a:effectLst/>
        </p:spPr>
      </p:cxnSp>
      <p:sp>
        <p:nvSpPr>
          <p:cNvPr id="109" name="文本框 94"/>
          <p:cNvSpPr txBox="1"/>
          <p:nvPr/>
        </p:nvSpPr>
        <p:spPr>
          <a:xfrm>
            <a:off x="4808220" y="4281170"/>
            <a:ext cx="144462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观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看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微课提升效率</a:t>
            </a:r>
          </a:p>
        </p:txBody>
      </p:sp>
      <p:sp>
        <p:nvSpPr>
          <p:cNvPr id="111" name="Rounded Rectangle 3"/>
          <p:cNvSpPr/>
          <p:nvPr/>
        </p:nvSpPr>
        <p:spPr>
          <a:xfrm>
            <a:off x="6586840" y="1593471"/>
            <a:ext cx="1757863" cy="4457241"/>
          </a:xfrm>
          <a:prstGeom prst="roundRect">
            <a:avLst>
              <a:gd name="adj" fmla="val 1231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6916889" y="1766538"/>
            <a:ext cx="10977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pc="-300" dirty="0">
                <a:ln w="19050">
                  <a:noFill/>
                </a:ln>
                <a:solidFill>
                  <a:srgbClr val="2E75B6"/>
                </a:solidFill>
                <a:effectLst>
                  <a:outerShdw blurRad="254000" dist="127000" dir="5400000" algn="t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  <a:sym typeface="+mn-lt"/>
              </a:rPr>
              <a:t>F</a:t>
            </a:r>
          </a:p>
        </p:txBody>
      </p:sp>
      <p:sp>
        <p:nvSpPr>
          <p:cNvPr id="113" name="Title 3"/>
          <p:cNvSpPr txBox="1"/>
          <p:nvPr/>
        </p:nvSpPr>
        <p:spPr>
          <a:xfrm>
            <a:off x="6586839" y="3367878"/>
            <a:ext cx="175786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  <a:defRPr/>
            </a:pPr>
            <a:r>
              <a:rPr lang="en-US" sz="1600" b="0" dirty="0">
                <a:solidFill>
                  <a:srgbClr val="75B6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Foundation</a:t>
            </a:r>
          </a:p>
        </p:txBody>
      </p:sp>
      <p:cxnSp>
        <p:nvCxnSpPr>
          <p:cNvPr id="114" name="Straight Connector 7"/>
          <p:cNvCxnSpPr/>
          <p:nvPr/>
        </p:nvCxnSpPr>
        <p:spPr>
          <a:xfrm>
            <a:off x="6586840" y="3950105"/>
            <a:ext cx="1757863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alpha val="20000"/>
              </a:sysClr>
            </a:solidFill>
            <a:prstDash val="solid"/>
            <a:miter lim="800000"/>
          </a:ln>
          <a:effectLst/>
        </p:spPr>
      </p:cxnSp>
      <p:sp>
        <p:nvSpPr>
          <p:cNvPr id="115" name="文本框 94"/>
          <p:cNvSpPr txBox="1"/>
          <p:nvPr/>
        </p:nvSpPr>
        <p:spPr>
          <a:xfrm>
            <a:off x="6662420" y="4281170"/>
            <a:ext cx="144462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  <a:sym typeface="+mn-ea"/>
              </a:rPr>
              <a:t>温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故旧知奠定基础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ldLvl="0" animBg="1"/>
      <p:bldP spid="112" grpId="0"/>
      <p:bldP spid="113" grpId="0"/>
      <p:bldP spid="1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7403335" y="1465242"/>
            <a:ext cx="4141667" cy="32059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47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908972" y="92374"/>
            <a:ext cx="3126421" cy="521970"/>
            <a:chOff x="14850" y="153"/>
            <a:chExt cx="4679" cy="822"/>
          </a:xfrm>
        </p:grpSpPr>
        <p:sp>
          <p:nvSpPr>
            <p:cNvPr id="13" name="文本框 12"/>
            <p:cNvSpPr txBox="1"/>
            <p:nvPr/>
          </p:nvSpPr>
          <p:spPr>
            <a:xfrm>
              <a:off x="14850" y="153"/>
              <a:ext cx="46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课前</a:t>
              </a:r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en-US" altLang="zh-CN" sz="2800" dirty="0" err="1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</a:t>
              </a:r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中</a:t>
              </a:r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bg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课后</a:t>
              </a:r>
            </a:p>
          </p:txBody>
        </p:sp>
        <p:cxnSp>
          <p:nvCxnSpPr>
            <p:cNvPr id="18" name="直接连接符 3"/>
            <p:cNvCxnSpPr/>
            <p:nvPr/>
          </p:nvCxnSpPr>
          <p:spPr>
            <a:xfrm>
              <a:off x="16239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连接符 7"/>
            <p:cNvCxnSpPr/>
            <p:nvPr/>
          </p:nvCxnSpPr>
          <p:spPr>
            <a:xfrm>
              <a:off x="17565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7" name="圆角矩形 6"/>
          <p:cNvSpPr/>
          <p:nvPr/>
        </p:nvSpPr>
        <p:spPr>
          <a:xfrm>
            <a:off x="682057" y="1465243"/>
            <a:ext cx="4015740" cy="320590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8" name="图片 167" descr="/Users/yangfuning/Library/Containers/com.kingsoft.wpsoffice.mac/Data/tmp/photoedit2/20231103180531/temp.pngtemp"/>
          <p:cNvPicPr>
            <a:picLocks noChangeAspect="1"/>
          </p:cNvPicPr>
          <p:nvPr/>
        </p:nvPicPr>
        <p:blipFill>
          <a:blip r:embed="rId14" cstate="email"/>
          <a:stretch>
            <a:fillRect/>
          </a:stretch>
        </p:blipFill>
        <p:spPr>
          <a:xfrm>
            <a:off x="910273" y="2901230"/>
            <a:ext cx="1498600" cy="1498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2057" y="1634321"/>
            <a:ext cx="4009106" cy="1106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课时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1 </a:t>
            </a:r>
          </a:p>
          <a:p>
            <a:pPr indent="0" algn="ctr" fontAlgn="auto">
              <a:lnSpc>
                <a:spcPct val="150000"/>
              </a:lnSpc>
            </a:pPr>
            <a:r>
              <a:rPr kumimoji="1"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单台交换机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的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VLAN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划分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11971" y="3222531"/>
            <a:ext cx="1754505" cy="9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简单实验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基本原理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403335" y="1634321"/>
            <a:ext cx="4141667" cy="10481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课时</a:t>
            </a:r>
            <a:r>
              <a:rPr kumimoji="1"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2</a:t>
            </a:r>
            <a:r>
              <a: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 </a:t>
            </a:r>
          </a:p>
          <a:p>
            <a:pPr indent="0" algn="ctr" fontAlgn="auto">
              <a:lnSpc>
                <a:spcPct val="150000"/>
              </a:lnSpc>
            </a:pPr>
            <a:r>
              <a: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跨</a:t>
            </a:r>
            <a:r>
              <a:rPr kumimoji="1"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多台交换机</a:t>
            </a:r>
            <a:r>
              <a: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的</a:t>
            </a:r>
            <a:r>
              <a:rPr kumimoji="1"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VLAN</a:t>
            </a:r>
            <a:r>
              <a:rPr kumimoji="1"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划分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633191" y="3182998"/>
            <a:ext cx="1753870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复杂实验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深层原理</a:t>
            </a:r>
          </a:p>
        </p:txBody>
      </p:sp>
      <p:pic>
        <p:nvPicPr>
          <p:cNvPr id="37" name="图片 36" descr="/Users/yangfuning/Library/Containers/com.kingsoft.wpsoffice.mac/Data/tmp/photoedit2/20231022202121/temp.pngtemp"/>
          <p:cNvPicPr>
            <a:picLocks noChangeAspect="1"/>
          </p:cNvPicPr>
          <p:nvPr/>
        </p:nvPicPr>
        <p:blipFill>
          <a:blip r:embed="rId15" cstate="email"/>
          <a:stretch>
            <a:fillRect/>
          </a:stretch>
        </p:blipFill>
        <p:spPr>
          <a:xfrm>
            <a:off x="7626159" y="3011711"/>
            <a:ext cx="1753870" cy="1383030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1069696" y="2851073"/>
            <a:ext cx="32207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875938" y="2763352"/>
            <a:ext cx="32207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923415" y="5339080"/>
            <a:ext cx="8787765" cy="1330325"/>
            <a:chOff x="3029" y="8408"/>
            <a:chExt cx="13839" cy="2095"/>
          </a:xfrm>
        </p:grpSpPr>
        <p:grpSp>
          <p:nvGrpSpPr>
            <p:cNvPr id="15" name="组合 14"/>
            <p:cNvGrpSpPr/>
            <p:nvPr/>
          </p:nvGrpSpPr>
          <p:grpSpPr>
            <a:xfrm>
              <a:off x="3029" y="8408"/>
              <a:ext cx="11947" cy="2095"/>
              <a:chOff x="4323" y="3167"/>
              <a:chExt cx="11947" cy="2095"/>
            </a:xfrm>
          </p:grpSpPr>
          <p:sp>
            <p:nvSpPr>
              <p:cNvPr id="17" name="MH_Other_1"/>
              <p:cNvSpPr/>
              <p:nvPr>
                <p:custDataLst>
                  <p:tags r:id="rId1"/>
                </p:custDataLst>
              </p:nvPr>
            </p:nvSpPr>
            <p:spPr>
              <a:xfrm>
                <a:off x="4795" y="4324"/>
                <a:ext cx="759" cy="67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" name="MH_Other_2"/>
              <p:cNvSpPr/>
              <p:nvPr>
                <p:custDataLst>
                  <p:tags r:id="rId2"/>
                </p:custDataLst>
              </p:nvPr>
            </p:nvSpPr>
            <p:spPr>
              <a:xfrm>
                <a:off x="5628" y="3322"/>
                <a:ext cx="552" cy="5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MH_Other_3"/>
              <p:cNvSpPr/>
              <p:nvPr>
                <p:custDataLst>
                  <p:tags r:id="rId3"/>
                </p:custDataLst>
              </p:nvPr>
            </p:nvSpPr>
            <p:spPr>
              <a:xfrm>
                <a:off x="4377" y="3886"/>
                <a:ext cx="953" cy="95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MH_Other_4"/>
              <p:cNvSpPr/>
              <p:nvPr>
                <p:custDataLst>
                  <p:tags r:id="rId4"/>
                </p:custDataLst>
              </p:nvPr>
            </p:nvSpPr>
            <p:spPr>
              <a:xfrm>
                <a:off x="5103" y="4504"/>
                <a:ext cx="760" cy="75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MH_Other_5"/>
              <p:cNvSpPr/>
              <p:nvPr>
                <p:custDataLst>
                  <p:tags r:id="rId5"/>
                </p:custDataLst>
              </p:nvPr>
            </p:nvSpPr>
            <p:spPr>
              <a:xfrm>
                <a:off x="4391" y="3654"/>
                <a:ext cx="615" cy="6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CCE3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MH_Other_6"/>
              <p:cNvSpPr/>
              <p:nvPr>
                <p:custDataLst>
                  <p:tags r:id="rId6"/>
                </p:custDataLst>
              </p:nvPr>
            </p:nvSpPr>
            <p:spPr>
              <a:xfrm>
                <a:off x="5578" y="3167"/>
                <a:ext cx="147" cy="14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MH_Other_7"/>
              <p:cNvSpPr/>
              <p:nvPr>
                <p:custDataLst>
                  <p:tags r:id="rId7"/>
                </p:custDataLst>
              </p:nvPr>
            </p:nvSpPr>
            <p:spPr>
              <a:xfrm>
                <a:off x="4783" y="3419"/>
                <a:ext cx="205" cy="2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" name="MH_Other_8"/>
              <p:cNvSpPr/>
              <p:nvPr>
                <p:custDataLst>
                  <p:tags r:id="rId8"/>
                </p:custDataLst>
              </p:nvPr>
            </p:nvSpPr>
            <p:spPr>
              <a:xfrm>
                <a:off x="4323" y="5009"/>
                <a:ext cx="135" cy="13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MH_Other_9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623" y="3314"/>
                <a:ext cx="1355" cy="1358"/>
              </a:xfrm>
              <a:prstGeom prst="ellipse">
                <a:avLst/>
              </a:prstGeom>
              <a:noFill/>
              <a:ln w="9525">
                <a:solidFill>
                  <a:srgbClr val="979A9C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lnSpc>
                    <a:spcPct val="130000"/>
                  </a:lnSpc>
                </a:pPr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" name="MH_SubTitle_1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006" y="3879"/>
                <a:ext cx="11264" cy="89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     </a:t>
                </a:r>
                <a:endParaRPr lang="da-DK" altLang="zh-CN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0" name="MH_Other_10"/>
              <p:cNvSpPr/>
              <p:nvPr>
                <p:custDataLst>
                  <p:tags r:id="rId11"/>
                </p:custDataLst>
              </p:nvPr>
            </p:nvSpPr>
            <p:spPr>
              <a:xfrm>
                <a:off x="4691" y="3734"/>
                <a:ext cx="1185" cy="1183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设计意图</a:t>
                </a: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4814" y="9274"/>
              <a:ext cx="1205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由易到难，循序渐进，适应学生的认知发展规律。</a:t>
              </a:r>
              <a:endParaRPr kumimoji="1" lang="zh-CN" altLang="en-US" dirty="0"/>
            </a:p>
          </p:txBody>
        </p:sp>
      </p:grpSp>
      <p:pic>
        <p:nvPicPr>
          <p:cNvPr id="8" name="图片 7" descr="/Users/yangfuning/Library/Containers/com.kingsoft.wpsoffice.mac/Data/tmp/photoedit2/20231104235340/temp.pngtemp"/>
          <p:cNvPicPr>
            <a:picLocks noChangeAspect="1"/>
          </p:cNvPicPr>
          <p:nvPr/>
        </p:nvPicPr>
        <p:blipFill>
          <a:blip r:embed="rId16"/>
          <a:srcRect l="34330" t="4476" r="35714"/>
          <a:stretch>
            <a:fillRect/>
          </a:stretch>
        </p:blipFill>
        <p:spPr>
          <a:xfrm>
            <a:off x="5003516" y="1332380"/>
            <a:ext cx="2032000" cy="3788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截屏2023-11-06 09.09.48"/>
          <p:cNvPicPr>
            <a:picLocks noChangeAspect="1"/>
          </p:cNvPicPr>
          <p:nvPr/>
        </p:nvPicPr>
        <p:blipFill rotWithShape="1">
          <a:blip r:embed="rId14" cstate="email"/>
          <a:srcRect/>
          <a:stretch>
            <a:fillRect/>
          </a:stretch>
        </p:blipFill>
        <p:spPr>
          <a:xfrm>
            <a:off x="10703615" y="3248689"/>
            <a:ext cx="1064327" cy="1569085"/>
          </a:xfrm>
          <a:prstGeom prst="rect">
            <a:avLst/>
          </a:prstGeom>
        </p:spPr>
      </p:pic>
      <p:pic>
        <p:nvPicPr>
          <p:cNvPr id="37" name="图片 36" descr="截屏2023-11-06 09.09.48"/>
          <p:cNvPicPr>
            <a:picLocks noChangeAspect="1"/>
          </p:cNvPicPr>
          <p:nvPr/>
        </p:nvPicPr>
        <p:blipFill rotWithShape="1">
          <a:blip r:embed="rId15" cstate="email"/>
          <a:srcRect/>
          <a:stretch>
            <a:fillRect/>
          </a:stretch>
        </p:blipFill>
        <p:spPr>
          <a:xfrm flipH="1">
            <a:off x="10109884" y="3803719"/>
            <a:ext cx="601296" cy="1052801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881495" y="1341755"/>
            <a:ext cx="4723130" cy="3439160"/>
          </a:xfrm>
          <a:prstGeom prst="rect">
            <a:avLst/>
          </a:prstGeom>
          <a:noFill/>
          <a:ln w="31750">
            <a:solidFill>
              <a:srgbClr val="206EC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9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46745" y="1882305"/>
            <a:ext cx="3357245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微软雅黑" charset="0"/>
              </a:rPr>
              <a:t>VLAN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微软雅黑" charset="0"/>
              </a:rPr>
              <a:t>技术的基本含义？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微软雅黑" charset="0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微软雅黑" charset="0"/>
              </a:rPr>
              <a:t>作用？优点？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微软雅黑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微软雅黑" charset="0"/>
              </a:rPr>
              <a:t>     提高网络性能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微软雅黑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微软雅黑" charset="0"/>
              </a:rPr>
              <a:t>     增强局域网安全性    </a:t>
            </a:r>
          </a:p>
        </p:txBody>
      </p:sp>
      <p:cxnSp>
        <p:nvCxnSpPr>
          <p:cNvPr id="32" name="直接连接符 170"/>
          <p:cNvCxnSpPr/>
          <p:nvPr/>
        </p:nvCxnSpPr>
        <p:spPr>
          <a:xfrm flipH="1">
            <a:off x="1488385" y="1672382"/>
            <a:ext cx="25400" cy="5264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1439306" y="3540386"/>
            <a:ext cx="118477" cy="11847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434226" y="4272701"/>
            <a:ext cx="118477" cy="11847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-8548" y="3433752"/>
            <a:ext cx="144089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环节</a:t>
            </a:r>
            <a:r>
              <a:rPr kumimoji="1"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14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" y="4182312"/>
            <a:ext cx="139022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环节</a:t>
            </a:r>
            <a:r>
              <a:rPr kumimoji="1"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14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 descr="/Users/yangfuning/Library/Containers/com.kingsoft.wpsoffice.mac/Data/tmp/photoedit2/20231031205335/temp.pngtemp"/>
          <p:cNvPicPr>
            <a:picLocks noChangeAspect="1"/>
          </p:cNvPicPr>
          <p:nvPr/>
        </p:nvPicPr>
        <p:blipFill>
          <a:blip r:embed="rId16" cstate="email"/>
          <a:stretch>
            <a:fillRect/>
          </a:stretch>
        </p:blipFill>
        <p:spPr>
          <a:xfrm>
            <a:off x="2501900" y="1442720"/>
            <a:ext cx="5695315" cy="3258820"/>
          </a:xfrm>
          <a:prstGeom prst="rect">
            <a:avLst/>
          </a:prstGeom>
        </p:spPr>
      </p:pic>
      <p:sp>
        <p:nvSpPr>
          <p:cNvPr id="6" name="直角三角形 5">
            <a:hlinkClick r:id="rId17" action="ppaction://hlinkfile"/>
          </p:cNvPr>
          <p:cNvSpPr/>
          <p:nvPr/>
        </p:nvSpPr>
        <p:spPr>
          <a:xfrm rot="13200000">
            <a:off x="2940685" y="4011930"/>
            <a:ext cx="304800" cy="28829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95030" y="192405"/>
            <a:ext cx="3632200" cy="480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单交换机的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VLAN</a:t>
            </a: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划分</a:t>
            </a:r>
          </a:p>
        </p:txBody>
      </p:sp>
      <p:sp>
        <p:nvSpPr>
          <p:cNvPr id="21" name="椭圆 20"/>
          <p:cNvSpPr/>
          <p:nvPr/>
        </p:nvSpPr>
        <p:spPr>
          <a:xfrm>
            <a:off x="1458991" y="26024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128247" y="2352283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23" name="箭头: 五边形 31"/>
            <p:cNvSpPr/>
            <p:nvPr/>
          </p:nvSpPr>
          <p:spPr>
            <a:xfrm>
              <a:off x="245856" y="2141479"/>
              <a:ext cx="1449592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4827" y="2180186"/>
              <a:ext cx="1333356" cy="34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视频导学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激发兴趣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411613" y="1503684"/>
            <a:ext cx="1886072" cy="484313"/>
            <a:chOff x="59145" y="2254868"/>
            <a:chExt cx="1625137" cy="32390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箭头: 五边形 31"/>
            <p:cNvSpPr/>
            <p:nvPr/>
          </p:nvSpPr>
          <p:spPr>
            <a:xfrm>
              <a:off x="413812" y="2254868"/>
              <a:ext cx="1211143" cy="284962"/>
            </a:xfrm>
            <a:prstGeom prst="homePlate">
              <a:avLst>
                <a:gd name="adj" fmla="val 75656"/>
              </a:avLst>
            </a:prstGeom>
            <a:solidFill>
              <a:srgbClr val="E67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9145" y="2293810"/>
              <a:ext cx="1625137" cy="28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第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1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课时</a:t>
              </a:r>
            </a:p>
          </p:txBody>
        </p:sp>
      </p:grpSp>
      <p:sp>
        <p:nvSpPr>
          <p:cNvPr id="20" name="椭圆 19"/>
          <p:cNvSpPr/>
          <p:nvPr/>
        </p:nvSpPr>
        <p:spPr>
          <a:xfrm>
            <a:off x="1453911" y="1672851"/>
            <a:ext cx="118477" cy="118477"/>
          </a:xfrm>
          <a:prstGeom prst="ellipse">
            <a:avLst/>
          </a:prstGeom>
          <a:solidFill>
            <a:srgbClr val="E67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3415" y="5339080"/>
            <a:ext cx="9679940" cy="1329690"/>
            <a:chOff x="3029" y="8408"/>
            <a:chExt cx="15244" cy="2094"/>
          </a:xfrm>
        </p:grpSpPr>
        <p:grpSp>
          <p:nvGrpSpPr>
            <p:cNvPr id="10" name="组合 9"/>
            <p:cNvGrpSpPr/>
            <p:nvPr/>
          </p:nvGrpSpPr>
          <p:grpSpPr>
            <a:xfrm>
              <a:off x="3029" y="8408"/>
              <a:ext cx="15245" cy="2095"/>
              <a:chOff x="4323" y="3167"/>
              <a:chExt cx="15245" cy="2095"/>
            </a:xfrm>
          </p:grpSpPr>
          <p:sp>
            <p:nvSpPr>
              <p:cNvPr id="11" name="MH_Other_1"/>
              <p:cNvSpPr/>
              <p:nvPr>
                <p:custDataLst>
                  <p:tags r:id="rId1"/>
                </p:custDataLst>
              </p:nvPr>
            </p:nvSpPr>
            <p:spPr>
              <a:xfrm>
                <a:off x="4795" y="4324"/>
                <a:ext cx="759" cy="67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" name="MH_Other_2"/>
              <p:cNvSpPr/>
              <p:nvPr>
                <p:custDataLst>
                  <p:tags r:id="rId2"/>
                </p:custDataLst>
              </p:nvPr>
            </p:nvSpPr>
            <p:spPr>
              <a:xfrm>
                <a:off x="5628" y="3322"/>
                <a:ext cx="552" cy="5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MH_Other_3"/>
              <p:cNvSpPr/>
              <p:nvPr>
                <p:custDataLst>
                  <p:tags r:id="rId3"/>
                </p:custDataLst>
              </p:nvPr>
            </p:nvSpPr>
            <p:spPr>
              <a:xfrm>
                <a:off x="4377" y="3886"/>
                <a:ext cx="953" cy="95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MH_Other_4"/>
              <p:cNvSpPr/>
              <p:nvPr>
                <p:custDataLst>
                  <p:tags r:id="rId4"/>
                </p:custDataLst>
              </p:nvPr>
            </p:nvSpPr>
            <p:spPr>
              <a:xfrm>
                <a:off x="5103" y="4504"/>
                <a:ext cx="760" cy="75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" name="MH_Other_5"/>
              <p:cNvSpPr/>
              <p:nvPr>
                <p:custDataLst>
                  <p:tags r:id="rId5"/>
                </p:custDataLst>
              </p:nvPr>
            </p:nvSpPr>
            <p:spPr>
              <a:xfrm>
                <a:off x="4391" y="3654"/>
                <a:ext cx="615" cy="6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CCE3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" name="MH_Other_6"/>
              <p:cNvSpPr/>
              <p:nvPr>
                <p:custDataLst>
                  <p:tags r:id="rId6"/>
                </p:custDataLst>
              </p:nvPr>
            </p:nvSpPr>
            <p:spPr>
              <a:xfrm>
                <a:off x="5578" y="3167"/>
                <a:ext cx="147" cy="14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" name="MH_Other_7"/>
              <p:cNvSpPr/>
              <p:nvPr>
                <p:custDataLst>
                  <p:tags r:id="rId7"/>
                </p:custDataLst>
              </p:nvPr>
            </p:nvSpPr>
            <p:spPr>
              <a:xfrm>
                <a:off x="4783" y="3419"/>
                <a:ext cx="205" cy="2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" name="MH_Other_8"/>
              <p:cNvSpPr/>
              <p:nvPr>
                <p:custDataLst>
                  <p:tags r:id="rId8"/>
                </p:custDataLst>
              </p:nvPr>
            </p:nvSpPr>
            <p:spPr>
              <a:xfrm>
                <a:off x="4323" y="5009"/>
                <a:ext cx="135" cy="13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" name="MH_Other_9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623" y="3314"/>
                <a:ext cx="1355" cy="1358"/>
              </a:xfrm>
              <a:prstGeom prst="ellipse">
                <a:avLst/>
              </a:prstGeom>
              <a:noFill/>
              <a:ln w="9525">
                <a:solidFill>
                  <a:srgbClr val="979A9C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lnSpc>
                    <a:spcPct val="130000"/>
                  </a:lnSpc>
                </a:pPr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" name="MH_SubTitle_1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006" y="3879"/>
                <a:ext cx="14562" cy="89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     </a:t>
                </a:r>
                <a:endParaRPr lang="da-DK" altLang="zh-CN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MH_Other_10"/>
              <p:cNvSpPr/>
              <p:nvPr>
                <p:custDataLst>
                  <p:tags r:id="rId11"/>
                </p:custDataLst>
              </p:nvPr>
            </p:nvSpPr>
            <p:spPr>
              <a:xfrm>
                <a:off x="4691" y="3734"/>
                <a:ext cx="1185" cy="1183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设计意图</a:t>
                </a: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4814" y="9274"/>
              <a:ext cx="1205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激发学生学习兴趣，更快地融入课堂；</a:t>
              </a:r>
              <a:r>
                <a:rPr lang="en-US" altLang="zh-CN" sz="1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 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突出重点 — </a:t>
              </a:r>
              <a:r>
                <a:rPr lang="en-US" altLang="zh-CN" sz="18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VLAN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作用。</a:t>
              </a:r>
              <a:endParaRPr kumimoji="1"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47" grpId="0" bldLvl="0" animBg="1"/>
      <p:bldP spid="1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曲线连接符 32"/>
          <p:cNvCxnSpPr/>
          <p:nvPr/>
        </p:nvCxnSpPr>
        <p:spPr>
          <a:xfrm rot="5400000">
            <a:off x="4044950" y="2054860"/>
            <a:ext cx="1964690" cy="1896110"/>
          </a:xfrm>
          <a:prstGeom prst="curvedConnector3">
            <a:avLst>
              <a:gd name="adj1" fmla="val 50032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/>
          <p:nvPr/>
        </p:nvCxnSpPr>
        <p:spPr>
          <a:xfrm>
            <a:off x="6680962" y="2186289"/>
            <a:ext cx="4833273" cy="1383461"/>
          </a:xfrm>
          <a:prstGeom prst="curvedConnector3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/>
          <p:nvPr/>
        </p:nvCxnSpPr>
        <p:spPr>
          <a:xfrm rot="5400000" flipV="1">
            <a:off x="5913755" y="2274570"/>
            <a:ext cx="2367915" cy="588645"/>
          </a:xfrm>
          <a:prstGeom prst="curvedConnector3">
            <a:avLst>
              <a:gd name="adj1" fmla="val 50013"/>
            </a:avLst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9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sp>
        <p:nvSpPr>
          <p:cNvPr id="8" name="Freeform 3"/>
          <p:cNvSpPr/>
          <p:nvPr>
            <p:custDataLst>
              <p:tags r:id="rId2"/>
            </p:custDataLst>
          </p:nvPr>
        </p:nvSpPr>
        <p:spPr>
          <a:xfrm>
            <a:off x="7647829" y="2375167"/>
            <a:ext cx="60685" cy="60685"/>
          </a:xfrm>
          <a:custGeom>
            <a:avLst/>
            <a:gdLst>
              <a:gd name="connsiteX0" fmla="*/ 138683 w 138684"/>
              <a:gd name="connsiteY0" fmla="*/ 60198 h 120396"/>
              <a:gd name="connsiteX1" fmla="*/ 69342 w 138684"/>
              <a:gd name="connsiteY1" fmla="*/ 120396 h 120396"/>
              <a:gd name="connsiteX2" fmla="*/ 0 w 138684"/>
              <a:gd name="connsiteY2" fmla="*/ 60198 h 120396"/>
              <a:gd name="connsiteX3" fmla="*/ 69342 w 138684"/>
              <a:gd name="connsiteY3" fmla="*/ 0 h 120396"/>
              <a:gd name="connsiteX4" fmla="*/ 138683 w 138684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684" h="120396">
                <a:moveTo>
                  <a:pt x="138683" y="60198"/>
                </a:moveTo>
                <a:cubicBezTo>
                  <a:pt x="138683" y="93446"/>
                  <a:pt x="107696" y="120396"/>
                  <a:pt x="69342" y="120396"/>
                </a:cubicBezTo>
                <a:cubicBezTo>
                  <a:pt x="30988" y="120396"/>
                  <a:pt x="0" y="93446"/>
                  <a:pt x="0" y="60198"/>
                </a:cubicBezTo>
                <a:cubicBezTo>
                  <a:pt x="0" y="26949"/>
                  <a:pt x="30988" y="0"/>
                  <a:pt x="69342" y="0"/>
                </a:cubicBezTo>
                <a:cubicBezTo>
                  <a:pt x="107696" y="0"/>
                  <a:pt x="138683" y="26949"/>
                  <a:pt x="138683" y="601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chemeClr val="tx2">
                <a:lumMod val="75000"/>
                <a:alpha val="0"/>
              </a:schemeClr>
            </a:solidFill>
            <a:prstDash val="solid"/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Freeform 3"/>
          <p:cNvSpPr/>
          <p:nvPr>
            <p:custDataLst>
              <p:tags r:id="rId3"/>
            </p:custDataLst>
          </p:nvPr>
        </p:nvSpPr>
        <p:spPr>
          <a:xfrm>
            <a:off x="3409315" y="4743521"/>
            <a:ext cx="90721" cy="97464"/>
          </a:xfrm>
          <a:custGeom>
            <a:avLst/>
            <a:gdLst>
              <a:gd name="connsiteX0" fmla="*/ 138683 w 138684"/>
              <a:gd name="connsiteY0" fmla="*/ 60198 h 120396"/>
              <a:gd name="connsiteX1" fmla="*/ 69342 w 138684"/>
              <a:gd name="connsiteY1" fmla="*/ 120396 h 120396"/>
              <a:gd name="connsiteX2" fmla="*/ 0 w 138684"/>
              <a:gd name="connsiteY2" fmla="*/ 60198 h 120396"/>
              <a:gd name="connsiteX3" fmla="*/ 69342 w 138684"/>
              <a:gd name="connsiteY3" fmla="*/ 0 h 120396"/>
              <a:gd name="connsiteX4" fmla="*/ 138683 w 138684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684" h="120396">
                <a:moveTo>
                  <a:pt x="138683" y="60198"/>
                </a:moveTo>
                <a:cubicBezTo>
                  <a:pt x="138683" y="93446"/>
                  <a:pt x="107696" y="120396"/>
                  <a:pt x="69342" y="120396"/>
                </a:cubicBezTo>
                <a:cubicBezTo>
                  <a:pt x="30988" y="120396"/>
                  <a:pt x="0" y="93446"/>
                  <a:pt x="0" y="60198"/>
                </a:cubicBezTo>
                <a:cubicBezTo>
                  <a:pt x="0" y="26949"/>
                  <a:pt x="30988" y="0"/>
                  <a:pt x="69342" y="0"/>
                </a:cubicBezTo>
                <a:cubicBezTo>
                  <a:pt x="107696" y="0"/>
                  <a:pt x="138683" y="26949"/>
                  <a:pt x="138683" y="601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chemeClr val="tx2">
                <a:lumMod val="75000"/>
                <a:alpha val="0"/>
              </a:schemeClr>
            </a:solidFill>
            <a:prstDash val="solid"/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Freeform 3"/>
          <p:cNvSpPr/>
          <p:nvPr>
            <p:custDataLst>
              <p:tags r:id="rId4"/>
            </p:custDataLst>
          </p:nvPr>
        </p:nvSpPr>
        <p:spPr>
          <a:xfrm>
            <a:off x="6576577" y="4752103"/>
            <a:ext cx="90721" cy="97464"/>
          </a:xfrm>
          <a:custGeom>
            <a:avLst/>
            <a:gdLst>
              <a:gd name="connsiteX0" fmla="*/ 138683 w 138684"/>
              <a:gd name="connsiteY0" fmla="*/ 60198 h 120396"/>
              <a:gd name="connsiteX1" fmla="*/ 69342 w 138684"/>
              <a:gd name="connsiteY1" fmla="*/ 120396 h 120396"/>
              <a:gd name="connsiteX2" fmla="*/ 0 w 138684"/>
              <a:gd name="connsiteY2" fmla="*/ 60198 h 120396"/>
              <a:gd name="connsiteX3" fmla="*/ 69342 w 138684"/>
              <a:gd name="connsiteY3" fmla="*/ 0 h 120396"/>
              <a:gd name="connsiteX4" fmla="*/ 138683 w 138684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684" h="120396">
                <a:moveTo>
                  <a:pt x="138683" y="60198"/>
                </a:moveTo>
                <a:cubicBezTo>
                  <a:pt x="138683" y="93446"/>
                  <a:pt x="107696" y="120396"/>
                  <a:pt x="69342" y="120396"/>
                </a:cubicBezTo>
                <a:cubicBezTo>
                  <a:pt x="30988" y="120396"/>
                  <a:pt x="0" y="93446"/>
                  <a:pt x="0" y="60198"/>
                </a:cubicBezTo>
                <a:cubicBezTo>
                  <a:pt x="0" y="26949"/>
                  <a:pt x="30988" y="0"/>
                  <a:pt x="69342" y="0"/>
                </a:cubicBezTo>
                <a:cubicBezTo>
                  <a:pt x="107696" y="0"/>
                  <a:pt x="138683" y="26949"/>
                  <a:pt x="138683" y="6019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chemeClr val="tx2">
                <a:lumMod val="75000"/>
                <a:alpha val="0"/>
              </a:schemeClr>
            </a:solidFill>
            <a:prstDash val="solid"/>
          </a:ln>
        </p:spPr>
        <p:style>
          <a:lnRef idx="2">
            <a:srgbClr val="F99F7B">
              <a:shade val="50000"/>
            </a:srgbClr>
          </a:lnRef>
          <a:fillRef idx="1">
            <a:srgbClr val="F99F7B"/>
          </a:fillRef>
          <a:effectRef idx="0">
            <a:srgbClr val="F99F7B"/>
          </a:effectRef>
          <a:fontRef idx="minor">
            <a:srgbClr val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7" name="直接连接符 170"/>
          <p:cNvCxnSpPr>
            <a:stCxn id="71" idx="0"/>
          </p:cNvCxnSpPr>
          <p:nvPr/>
        </p:nvCxnSpPr>
        <p:spPr>
          <a:xfrm flipH="1">
            <a:off x="1488385" y="1672382"/>
            <a:ext cx="25400" cy="5264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1434226" y="4577501"/>
            <a:ext cx="118477" cy="11847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-17230" y="4505843"/>
            <a:ext cx="139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环节</a:t>
            </a:r>
            <a:r>
              <a:rPr kumimoji="1"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880870" y="3171825"/>
            <a:ext cx="2989580" cy="2513965"/>
            <a:chOff x="2905" y="5250"/>
            <a:chExt cx="4708" cy="3959"/>
          </a:xfrm>
        </p:grpSpPr>
        <p:pic>
          <p:nvPicPr>
            <p:cNvPr id="35" name="图片 34" descr="截屏2023-11-02 16.27.49"/>
            <p:cNvPicPr>
              <a:picLocks noChangeAspect="1"/>
            </p:cNvPicPr>
            <p:nvPr/>
          </p:nvPicPr>
          <p:blipFill>
            <a:blip r:embed="rId22" cstate="email"/>
            <a:srcRect/>
            <a:stretch>
              <a:fillRect/>
            </a:stretch>
          </p:blipFill>
          <p:spPr>
            <a:xfrm>
              <a:off x="2905" y="5250"/>
              <a:ext cx="4708" cy="3959"/>
            </a:xfrm>
            <a:prstGeom prst="rect">
              <a:avLst/>
            </a:prstGeom>
          </p:spPr>
        </p:pic>
        <p:pic>
          <p:nvPicPr>
            <p:cNvPr id="42" name="图片 41" descr="截屏2023-10-29 15.41.19"/>
            <p:cNvPicPr>
              <a:picLocks noChangeAspect="1"/>
            </p:cNvPicPr>
            <p:nvPr/>
          </p:nvPicPr>
          <p:blipFill>
            <a:blip r:embed="rId23" cstate="email"/>
            <a:stretch>
              <a:fillRect/>
            </a:stretch>
          </p:blipFill>
          <p:spPr>
            <a:xfrm>
              <a:off x="3268" y="5472"/>
              <a:ext cx="4123" cy="2510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5202555" y="3171825"/>
            <a:ext cx="2989580" cy="2513965"/>
            <a:chOff x="8497" y="5250"/>
            <a:chExt cx="4708" cy="3959"/>
          </a:xfrm>
        </p:grpSpPr>
        <p:pic>
          <p:nvPicPr>
            <p:cNvPr id="40" name="图片 39" descr="截屏2023-11-02 16.27.49"/>
            <p:cNvPicPr>
              <a:picLocks noChangeAspect="1"/>
            </p:cNvPicPr>
            <p:nvPr/>
          </p:nvPicPr>
          <p:blipFill>
            <a:blip r:embed="rId22" cstate="email"/>
            <a:srcRect/>
            <a:stretch>
              <a:fillRect/>
            </a:stretch>
          </p:blipFill>
          <p:spPr>
            <a:xfrm>
              <a:off x="8497" y="5250"/>
              <a:ext cx="4708" cy="3959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4" cstate="email"/>
            <a:stretch>
              <a:fillRect/>
            </a:stretch>
          </p:blipFill>
          <p:spPr>
            <a:xfrm>
              <a:off x="8696" y="5449"/>
              <a:ext cx="4319" cy="249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组合 1"/>
          <p:cNvGrpSpPr/>
          <p:nvPr/>
        </p:nvGrpSpPr>
        <p:grpSpPr>
          <a:xfrm>
            <a:off x="4620260" y="856615"/>
            <a:ext cx="4349115" cy="1579237"/>
            <a:chOff x="7973" y="1349"/>
            <a:chExt cx="4172" cy="2487"/>
          </a:xfrm>
        </p:grpSpPr>
        <p:sp>
          <p:nvSpPr>
            <p:cNvPr id="20" name="Freeform 3"/>
            <p:cNvSpPr/>
            <p:nvPr>
              <p:custDataLst>
                <p:tags r:id="rId17"/>
              </p:custDataLst>
            </p:nvPr>
          </p:nvSpPr>
          <p:spPr>
            <a:xfrm>
              <a:off x="12044" y="3740"/>
              <a:ext cx="96" cy="96"/>
            </a:xfrm>
            <a:custGeom>
              <a:avLst/>
              <a:gdLst>
                <a:gd name="connsiteX0" fmla="*/ 138683 w 138684"/>
                <a:gd name="connsiteY0" fmla="*/ 60198 h 120396"/>
                <a:gd name="connsiteX1" fmla="*/ 69342 w 138684"/>
                <a:gd name="connsiteY1" fmla="*/ 120396 h 120396"/>
                <a:gd name="connsiteX2" fmla="*/ 0 w 138684"/>
                <a:gd name="connsiteY2" fmla="*/ 60198 h 120396"/>
                <a:gd name="connsiteX3" fmla="*/ 69342 w 138684"/>
                <a:gd name="connsiteY3" fmla="*/ 0 h 120396"/>
                <a:gd name="connsiteX4" fmla="*/ 138683 w 138684"/>
                <a:gd name="connsiteY4" fmla="*/ 60198 h 1203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38684" h="120396">
                  <a:moveTo>
                    <a:pt x="138683" y="60198"/>
                  </a:moveTo>
                  <a:cubicBezTo>
                    <a:pt x="138683" y="93446"/>
                    <a:pt x="107696" y="120396"/>
                    <a:pt x="69342" y="120396"/>
                  </a:cubicBezTo>
                  <a:cubicBezTo>
                    <a:pt x="30988" y="120396"/>
                    <a:pt x="0" y="93446"/>
                    <a:pt x="0" y="60198"/>
                  </a:cubicBezTo>
                  <a:cubicBezTo>
                    <a:pt x="0" y="26949"/>
                    <a:pt x="30988" y="0"/>
                    <a:pt x="69342" y="0"/>
                  </a:cubicBezTo>
                  <a:cubicBezTo>
                    <a:pt x="107696" y="0"/>
                    <a:pt x="138683" y="26949"/>
                    <a:pt x="138683" y="60198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chemeClr val="tx2">
                  <a:lumMod val="75000"/>
                  <a:alpha val="0"/>
                </a:schemeClr>
              </a:solidFill>
              <a:prstDash val="solid"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016" y="1349"/>
              <a:ext cx="4124" cy="2332"/>
              <a:chOff x="5355" y="1556"/>
              <a:chExt cx="4272" cy="2416"/>
            </a:xfrm>
          </p:grpSpPr>
          <p:sp>
            <p:nvSpPr>
              <p:cNvPr id="22" name="Freeform 3"/>
              <p:cNvSpPr/>
              <p:nvPr>
                <p:custDataLst>
                  <p:tags r:id="rId18"/>
                </p:custDataLst>
              </p:nvPr>
            </p:nvSpPr>
            <p:spPr>
              <a:xfrm>
                <a:off x="5355" y="1556"/>
                <a:ext cx="4272" cy="2416"/>
              </a:xfrm>
              <a:custGeom>
                <a:avLst/>
                <a:gdLst>
                  <a:gd name="connsiteX0" fmla="*/ 3278124 w 3278123"/>
                  <a:gd name="connsiteY0" fmla="*/ 1921331 h 1969007"/>
                  <a:gd name="connsiteX1" fmla="*/ 3223006 w 3278123"/>
                  <a:gd name="connsiteY1" fmla="*/ 1969007 h 1969007"/>
                  <a:gd name="connsiteX2" fmla="*/ 55118 w 3278123"/>
                  <a:gd name="connsiteY2" fmla="*/ 1969007 h 1969007"/>
                  <a:gd name="connsiteX3" fmla="*/ 0 w 3278123"/>
                  <a:gd name="connsiteY3" fmla="*/ 1921331 h 1969007"/>
                  <a:gd name="connsiteX4" fmla="*/ 0 w 3278123"/>
                  <a:gd name="connsiteY4" fmla="*/ 47625 h 1969007"/>
                  <a:gd name="connsiteX5" fmla="*/ 55118 w 3278123"/>
                  <a:gd name="connsiteY5" fmla="*/ 0 h 1969007"/>
                  <a:gd name="connsiteX6" fmla="*/ 3223006 w 3278123"/>
                  <a:gd name="connsiteY6" fmla="*/ 0 h 1969007"/>
                  <a:gd name="connsiteX7" fmla="*/ 3278124 w 3278123"/>
                  <a:gd name="connsiteY7" fmla="*/ 47625 h 1969007"/>
                  <a:gd name="connsiteX8" fmla="*/ 3278124 w 3278123"/>
                  <a:gd name="connsiteY8" fmla="*/ 1921331 h 1969007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</a:cxnLst>
                <a:rect l="l" t="t" r="r" b="b"/>
                <a:pathLst>
                  <a:path w="3278123" h="1969007">
                    <a:moveTo>
                      <a:pt x="3278123" y="1921331"/>
                    </a:moveTo>
                    <a:cubicBezTo>
                      <a:pt x="3278124" y="1947671"/>
                      <a:pt x="3253358" y="1969007"/>
                      <a:pt x="3223006" y="1969007"/>
                    </a:cubicBezTo>
                    <a:lnTo>
                      <a:pt x="55118" y="1969007"/>
                    </a:lnTo>
                    <a:cubicBezTo>
                      <a:pt x="24739" y="1969007"/>
                      <a:pt x="0" y="1947671"/>
                      <a:pt x="0" y="1921331"/>
                    </a:cubicBezTo>
                    <a:lnTo>
                      <a:pt x="0" y="47625"/>
                    </a:lnTo>
                    <a:cubicBezTo>
                      <a:pt x="0" y="21335"/>
                      <a:pt x="24739" y="0"/>
                      <a:pt x="55118" y="0"/>
                    </a:cubicBezTo>
                    <a:lnTo>
                      <a:pt x="3223006" y="0"/>
                    </a:lnTo>
                    <a:cubicBezTo>
                      <a:pt x="3253358" y="0"/>
                      <a:pt x="3278124" y="21335"/>
                      <a:pt x="3278124" y="47625"/>
                    </a:cubicBezTo>
                    <a:lnTo>
                      <a:pt x="3278124" y="1921331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  <a:alpha val="0"/>
                  </a:schemeClr>
                </a:solidFill>
                <a:prstDash val="solid"/>
              </a:ln>
            </p:spPr>
            <p:style>
              <a:lnRef idx="2">
                <a:srgbClr val="F99F7B">
                  <a:shade val="50000"/>
                </a:srgbClr>
              </a:lnRef>
              <a:fillRef idx="1">
                <a:srgbClr val="F99F7B"/>
              </a:fillRef>
              <a:effectRef idx="0">
                <a:srgbClr val="F99F7B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Freeform 3"/>
              <p:cNvSpPr/>
              <p:nvPr>
                <p:custDataLst>
                  <p:tags r:id="rId19"/>
                </p:custDataLst>
              </p:nvPr>
            </p:nvSpPr>
            <p:spPr>
              <a:xfrm>
                <a:off x="5385" y="1661"/>
                <a:ext cx="4164" cy="2262"/>
              </a:xfrm>
              <a:custGeom>
                <a:avLst/>
                <a:gdLst>
                  <a:gd name="connsiteX0" fmla="*/ 0 w 3040379"/>
                  <a:gd name="connsiteY0" fmla="*/ 1566671 h 1566671"/>
                  <a:gd name="connsiteX1" fmla="*/ 3040380 w 3040379"/>
                  <a:gd name="connsiteY1" fmla="*/ 1566671 h 1566671"/>
                  <a:gd name="connsiteX2" fmla="*/ 3040380 w 3040379"/>
                  <a:gd name="connsiteY2" fmla="*/ 0 h 1566671"/>
                  <a:gd name="connsiteX3" fmla="*/ 0 w 3040379"/>
                  <a:gd name="connsiteY3" fmla="*/ 0 h 1566671"/>
                  <a:gd name="connsiteX4" fmla="*/ 0 w 3040379"/>
                  <a:gd name="connsiteY4" fmla="*/ 1566671 h 1566671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3040379" h="1566671">
                    <a:moveTo>
                      <a:pt x="0" y="1566671"/>
                    </a:moveTo>
                    <a:lnTo>
                      <a:pt x="3040380" y="1566671"/>
                    </a:lnTo>
                    <a:lnTo>
                      <a:pt x="3040380" y="0"/>
                    </a:lnTo>
                    <a:lnTo>
                      <a:pt x="0" y="0"/>
                    </a:lnTo>
                    <a:lnTo>
                      <a:pt x="0" y="1566671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12700">
                <a:solidFill>
                  <a:schemeClr val="tx2">
                    <a:lumMod val="75000"/>
                    <a:alpha val="0"/>
                  </a:schemeClr>
                </a:solidFill>
                <a:prstDash val="solid"/>
              </a:ln>
            </p:spPr>
            <p:style>
              <a:lnRef idx="2">
                <a:srgbClr val="F99F7B">
                  <a:shade val="50000"/>
                </a:srgbClr>
              </a:lnRef>
              <a:fillRef idx="1">
                <a:srgbClr val="F99F7B"/>
              </a:fillRef>
              <a:effectRef idx="0">
                <a:srgbClr val="F99F7B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indent="0" algn="ctr" fontAlgn="auto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单交换机的</a:t>
                </a:r>
                <a:r>
                  <a:rPr lang="en-US" altLang="zh-CN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VLAN</a:t>
                </a:r>
                <a:r>
                  <a:rPr lang="zh-CN" alt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划分实验</a:t>
                </a:r>
                <a:endParaRPr lang="zh-CN" altLang="en-US" sz="2400" b="1" dirty="0">
                  <a:solidFill>
                    <a:srgbClr val="3F4143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indent="0" algn="ctr" fontAlgn="auto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3F4143"/>
                    </a:solidFill>
                    <a:latin typeface="微软雅黑" pitchFamily="34" charset="-122"/>
                    <a:ea typeface="微软雅黑" pitchFamily="34" charset="-122"/>
                  </a:rPr>
                  <a:t>教师演示、</a:t>
                </a:r>
                <a:r>
                  <a:rPr lang="zh-CN" sz="2400" b="1" dirty="0">
                    <a:solidFill>
                      <a:srgbClr val="3F4143"/>
                    </a:solidFill>
                    <a:latin typeface="微软雅黑" pitchFamily="34" charset="-122"/>
                    <a:ea typeface="微软雅黑" pitchFamily="34" charset="-122"/>
                  </a:rPr>
                  <a:t>学生实践</a:t>
                </a:r>
              </a:p>
            </p:txBody>
          </p:sp>
        </p:grpSp>
        <p:grpSp>
          <p:nvGrpSpPr>
            <p:cNvPr id="34" name="组合 3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  <p:cNvGrpSpPr/>
            <p:nvPr/>
          </p:nvGrpSpPr>
          <p:grpSpPr>
            <a:xfrm>
              <a:off x="7973" y="1349"/>
              <a:ext cx="4172" cy="2363"/>
              <a:chOff x="1052038" y="2205441"/>
              <a:chExt cx="5050588" cy="394070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052038" y="2205441"/>
                <a:ext cx="5041002" cy="3940703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  <a:alpha val="5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5844209" y="22064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 flipH="1">
                <a:off x="1059678" y="2206487"/>
                <a:ext cx="258417" cy="278296"/>
              </a:xfrm>
              <a:custGeom>
                <a:avLst/>
                <a:gdLst>
                  <a:gd name="connsiteX0" fmla="*/ 0 w 258417"/>
                  <a:gd name="connsiteY0" fmla="*/ 0 h 278296"/>
                  <a:gd name="connsiteX1" fmla="*/ 258417 w 258417"/>
                  <a:gd name="connsiteY1" fmla="*/ 0 h 278296"/>
                  <a:gd name="connsiteX2" fmla="*/ 258417 w 258417"/>
                  <a:gd name="connsiteY2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8417" h="278296">
                    <a:moveTo>
                      <a:pt x="0" y="0"/>
                    </a:moveTo>
                    <a:lnTo>
                      <a:pt x="258417" y="0"/>
                    </a:lnTo>
                    <a:lnTo>
                      <a:pt x="258417" y="278296"/>
                    </a:lnTo>
                  </a:path>
                </a:pathLst>
              </a:cu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 flipV="1">
                <a:off x="1059678" y="5867848"/>
                <a:ext cx="5042948" cy="278296"/>
                <a:chOff x="1212078" y="2358887"/>
                <a:chExt cx="5042948" cy="278296"/>
              </a:xfrm>
            </p:grpSpPr>
            <p:sp>
              <p:nvSpPr>
                <p:cNvPr id="51" name="任意多边形 50"/>
                <p:cNvSpPr/>
                <p:nvPr/>
              </p:nvSpPr>
              <p:spPr>
                <a:xfrm>
                  <a:off x="5996609" y="2358887"/>
                  <a:ext cx="258417" cy="278296"/>
                </a:xfrm>
                <a:custGeom>
                  <a:avLst/>
                  <a:gdLst>
                    <a:gd name="connsiteX0" fmla="*/ 0 w 258417"/>
                    <a:gd name="connsiteY0" fmla="*/ 0 h 278296"/>
                    <a:gd name="connsiteX1" fmla="*/ 258417 w 258417"/>
                    <a:gd name="connsiteY1" fmla="*/ 0 h 278296"/>
                    <a:gd name="connsiteX2" fmla="*/ 258417 w 258417"/>
                    <a:gd name="connsiteY2" fmla="*/ 278296 h 27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417" h="278296">
                      <a:moveTo>
                        <a:pt x="0" y="0"/>
                      </a:moveTo>
                      <a:lnTo>
                        <a:pt x="258417" y="0"/>
                      </a:lnTo>
                      <a:lnTo>
                        <a:pt x="258417" y="278296"/>
                      </a:lnTo>
                    </a:path>
                  </a:pathLst>
                </a:custGeom>
                <a:no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任意多边形 51"/>
                <p:cNvSpPr/>
                <p:nvPr/>
              </p:nvSpPr>
              <p:spPr>
                <a:xfrm flipH="1">
                  <a:off x="1212078" y="2358887"/>
                  <a:ext cx="258417" cy="278296"/>
                </a:xfrm>
                <a:custGeom>
                  <a:avLst/>
                  <a:gdLst>
                    <a:gd name="connsiteX0" fmla="*/ 0 w 258417"/>
                    <a:gd name="connsiteY0" fmla="*/ 0 h 278296"/>
                    <a:gd name="connsiteX1" fmla="*/ 258417 w 258417"/>
                    <a:gd name="connsiteY1" fmla="*/ 0 h 278296"/>
                    <a:gd name="connsiteX2" fmla="*/ 258417 w 258417"/>
                    <a:gd name="connsiteY2" fmla="*/ 278296 h 27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417" h="278296">
                      <a:moveTo>
                        <a:pt x="0" y="0"/>
                      </a:moveTo>
                      <a:lnTo>
                        <a:pt x="258417" y="0"/>
                      </a:lnTo>
                      <a:lnTo>
                        <a:pt x="258417" y="278296"/>
                      </a:lnTo>
                    </a:path>
                  </a:pathLst>
                </a:custGeom>
                <a:no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53" name="文本框 52"/>
          <p:cNvSpPr txBox="1"/>
          <p:nvPr/>
        </p:nvSpPr>
        <p:spPr>
          <a:xfrm>
            <a:off x="8495030" y="192405"/>
            <a:ext cx="3632200" cy="480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单交换机的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VLAN</a:t>
            </a: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划分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524240" y="3171825"/>
            <a:ext cx="2989580" cy="2513965"/>
            <a:chOff x="8524240" y="3202305"/>
            <a:chExt cx="2989580" cy="2513965"/>
          </a:xfrm>
        </p:grpSpPr>
        <p:sp>
          <p:nvSpPr>
            <p:cNvPr id="30" name="Freeform 3"/>
            <p:cNvSpPr/>
            <p:nvPr>
              <p:custDataLst>
                <p:tags r:id="rId16"/>
              </p:custDataLst>
            </p:nvPr>
          </p:nvSpPr>
          <p:spPr>
            <a:xfrm>
              <a:off x="9791038" y="4765588"/>
              <a:ext cx="93173" cy="99916"/>
            </a:xfrm>
            <a:custGeom>
              <a:avLst/>
              <a:gdLst>
                <a:gd name="connsiteX0" fmla="*/ 138683 w 138684"/>
                <a:gd name="connsiteY0" fmla="*/ 60198 h 120396"/>
                <a:gd name="connsiteX1" fmla="*/ 69342 w 138684"/>
                <a:gd name="connsiteY1" fmla="*/ 120396 h 120396"/>
                <a:gd name="connsiteX2" fmla="*/ 0 w 138684"/>
                <a:gd name="connsiteY2" fmla="*/ 60198 h 120396"/>
                <a:gd name="connsiteX3" fmla="*/ 69342 w 138684"/>
                <a:gd name="connsiteY3" fmla="*/ 0 h 120396"/>
                <a:gd name="connsiteX4" fmla="*/ 138683 w 138684"/>
                <a:gd name="connsiteY4" fmla="*/ 60198 h 1203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38684" h="120396">
                  <a:moveTo>
                    <a:pt x="138683" y="60198"/>
                  </a:moveTo>
                  <a:cubicBezTo>
                    <a:pt x="138683" y="93446"/>
                    <a:pt x="107696" y="120396"/>
                    <a:pt x="69342" y="120396"/>
                  </a:cubicBezTo>
                  <a:cubicBezTo>
                    <a:pt x="30988" y="120396"/>
                    <a:pt x="0" y="93446"/>
                    <a:pt x="0" y="60198"/>
                  </a:cubicBezTo>
                  <a:cubicBezTo>
                    <a:pt x="0" y="26949"/>
                    <a:pt x="30988" y="0"/>
                    <a:pt x="69342" y="0"/>
                  </a:cubicBezTo>
                  <a:cubicBezTo>
                    <a:pt x="107696" y="0"/>
                    <a:pt x="138683" y="26949"/>
                    <a:pt x="138683" y="60198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chemeClr val="tx2">
                  <a:lumMod val="75000"/>
                  <a:alpha val="0"/>
                </a:schemeClr>
              </a:solidFill>
              <a:prstDash val="solid"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1" name="图片 40" descr="截屏2023-11-02 16.27.49"/>
            <p:cNvPicPr>
              <a:picLocks noChangeAspect="1"/>
            </p:cNvPicPr>
            <p:nvPr/>
          </p:nvPicPr>
          <p:blipFill>
            <a:blip r:embed="rId22" cstate="email"/>
            <a:srcRect/>
            <a:stretch>
              <a:fillRect/>
            </a:stretch>
          </p:blipFill>
          <p:spPr>
            <a:xfrm>
              <a:off x="8524240" y="3202305"/>
              <a:ext cx="2989580" cy="251396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5" cstate="email"/>
            <a:srcRect/>
            <a:stretch>
              <a:fillRect/>
            </a:stretch>
          </p:blipFill>
          <p:spPr>
            <a:xfrm>
              <a:off x="8607754" y="3338403"/>
              <a:ext cx="2873046" cy="1597451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-134306" y="3371111"/>
            <a:ext cx="1692089" cy="610235"/>
            <a:chOff x="-134306" y="3338404"/>
            <a:chExt cx="1692089" cy="610235"/>
          </a:xfrm>
        </p:grpSpPr>
        <p:sp>
          <p:nvSpPr>
            <p:cNvPr id="7" name="椭圆 6"/>
            <p:cNvSpPr/>
            <p:nvPr/>
          </p:nvSpPr>
          <p:spPr>
            <a:xfrm>
              <a:off x="1439306" y="3591186"/>
              <a:ext cx="118477" cy="11847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34306" y="3338404"/>
              <a:ext cx="1553845" cy="610235"/>
              <a:chOff x="141435" y="2141479"/>
              <a:chExt cx="1554007" cy="408120"/>
            </a:xfrm>
            <a:solidFill>
              <a:srgbClr val="005696"/>
            </a:solidFill>
          </p:grpSpPr>
          <p:sp>
            <p:nvSpPr>
              <p:cNvPr id="10" name="箭头: 五边形 31"/>
              <p:cNvSpPr/>
              <p:nvPr/>
            </p:nvSpPr>
            <p:spPr>
              <a:xfrm>
                <a:off x="258287" y="2141479"/>
                <a:ext cx="1437155" cy="40812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1435" y="2180186"/>
                <a:ext cx="1418200" cy="349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师生互动</a:t>
                </a:r>
              </a:p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化解抽象</a:t>
                </a:r>
              </a:p>
            </p:txBody>
          </p:sp>
        </p:grpSp>
      </p:grpSp>
      <p:sp>
        <p:nvSpPr>
          <p:cNvPr id="26" name="椭圆 25"/>
          <p:cNvSpPr/>
          <p:nvPr/>
        </p:nvSpPr>
        <p:spPr>
          <a:xfrm>
            <a:off x="1458991" y="26024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-128247" y="2352283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32" name="箭头: 五边形 31"/>
            <p:cNvSpPr/>
            <p:nvPr/>
          </p:nvSpPr>
          <p:spPr>
            <a:xfrm>
              <a:off x="245856" y="2141479"/>
              <a:ext cx="1449592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34827" y="2180186"/>
              <a:ext cx="1333356" cy="34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视频导学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激发兴趣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-411613" y="1503684"/>
            <a:ext cx="1886072" cy="484313"/>
            <a:chOff x="59145" y="2254868"/>
            <a:chExt cx="1625137" cy="32390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4" name="箭头: 五边形 31"/>
            <p:cNvSpPr/>
            <p:nvPr/>
          </p:nvSpPr>
          <p:spPr>
            <a:xfrm>
              <a:off x="413812" y="2254868"/>
              <a:ext cx="1211143" cy="284962"/>
            </a:xfrm>
            <a:prstGeom prst="homePlate">
              <a:avLst>
                <a:gd name="adj" fmla="val 75656"/>
              </a:avLst>
            </a:prstGeom>
            <a:solidFill>
              <a:srgbClr val="E67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145" y="2293810"/>
              <a:ext cx="1625137" cy="28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第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1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课时</a:t>
              </a:r>
            </a:p>
          </p:txBody>
        </p:sp>
      </p:grpSp>
      <p:sp>
        <p:nvSpPr>
          <p:cNvPr id="56" name="椭圆 55"/>
          <p:cNvSpPr/>
          <p:nvPr/>
        </p:nvSpPr>
        <p:spPr>
          <a:xfrm>
            <a:off x="1453911" y="1672851"/>
            <a:ext cx="118477" cy="118477"/>
          </a:xfrm>
          <a:prstGeom prst="ellipse">
            <a:avLst/>
          </a:prstGeom>
          <a:solidFill>
            <a:srgbClr val="E67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923415" y="5339080"/>
            <a:ext cx="9679940" cy="1329690"/>
            <a:chOff x="3029" y="8408"/>
            <a:chExt cx="15244" cy="2094"/>
          </a:xfrm>
        </p:grpSpPr>
        <p:grpSp>
          <p:nvGrpSpPr>
            <p:cNvPr id="71" name="组合 70"/>
            <p:cNvGrpSpPr/>
            <p:nvPr/>
          </p:nvGrpSpPr>
          <p:grpSpPr>
            <a:xfrm>
              <a:off x="3029" y="8408"/>
              <a:ext cx="15245" cy="2095"/>
              <a:chOff x="4323" y="3167"/>
              <a:chExt cx="15245" cy="2095"/>
            </a:xfrm>
          </p:grpSpPr>
          <p:sp>
            <p:nvSpPr>
              <p:cNvPr id="72" name="MH_Other_1"/>
              <p:cNvSpPr/>
              <p:nvPr>
                <p:custDataLst>
                  <p:tags r:id="rId5"/>
                </p:custDataLst>
              </p:nvPr>
            </p:nvSpPr>
            <p:spPr>
              <a:xfrm>
                <a:off x="4795" y="4324"/>
                <a:ext cx="759" cy="67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3" name="MH_Other_2"/>
              <p:cNvSpPr/>
              <p:nvPr>
                <p:custDataLst>
                  <p:tags r:id="rId6"/>
                </p:custDataLst>
              </p:nvPr>
            </p:nvSpPr>
            <p:spPr>
              <a:xfrm>
                <a:off x="5628" y="3322"/>
                <a:ext cx="552" cy="5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4" name="MH_Other_3"/>
              <p:cNvSpPr/>
              <p:nvPr>
                <p:custDataLst>
                  <p:tags r:id="rId7"/>
                </p:custDataLst>
              </p:nvPr>
            </p:nvSpPr>
            <p:spPr>
              <a:xfrm>
                <a:off x="4377" y="3886"/>
                <a:ext cx="953" cy="95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5" name="MH_Other_4"/>
              <p:cNvSpPr/>
              <p:nvPr>
                <p:custDataLst>
                  <p:tags r:id="rId8"/>
                </p:custDataLst>
              </p:nvPr>
            </p:nvSpPr>
            <p:spPr>
              <a:xfrm>
                <a:off x="5103" y="4504"/>
                <a:ext cx="760" cy="75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6" name="MH_Other_5"/>
              <p:cNvSpPr/>
              <p:nvPr>
                <p:custDataLst>
                  <p:tags r:id="rId9"/>
                </p:custDataLst>
              </p:nvPr>
            </p:nvSpPr>
            <p:spPr>
              <a:xfrm>
                <a:off x="4391" y="3654"/>
                <a:ext cx="615" cy="6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CCE3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7" name="MH_Other_6"/>
              <p:cNvSpPr/>
              <p:nvPr>
                <p:custDataLst>
                  <p:tags r:id="rId10"/>
                </p:custDataLst>
              </p:nvPr>
            </p:nvSpPr>
            <p:spPr>
              <a:xfrm>
                <a:off x="5578" y="3167"/>
                <a:ext cx="147" cy="14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8" name="MH_Other_7"/>
              <p:cNvSpPr/>
              <p:nvPr>
                <p:custDataLst>
                  <p:tags r:id="rId11"/>
                </p:custDataLst>
              </p:nvPr>
            </p:nvSpPr>
            <p:spPr>
              <a:xfrm>
                <a:off x="4783" y="3419"/>
                <a:ext cx="205" cy="2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9" name="MH_Other_8"/>
              <p:cNvSpPr/>
              <p:nvPr>
                <p:custDataLst>
                  <p:tags r:id="rId12"/>
                </p:custDataLst>
              </p:nvPr>
            </p:nvSpPr>
            <p:spPr>
              <a:xfrm>
                <a:off x="4323" y="5009"/>
                <a:ext cx="135" cy="13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1" name="MH_Other_9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623" y="3314"/>
                <a:ext cx="1355" cy="1358"/>
              </a:xfrm>
              <a:prstGeom prst="ellipse">
                <a:avLst/>
              </a:prstGeom>
              <a:noFill/>
              <a:ln w="9525">
                <a:solidFill>
                  <a:srgbClr val="979A9C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lnSpc>
                    <a:spcPct val="130000"/>
                  </a:lnSpc>
                </a:pPr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2" name="MH_SubTitle_1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006" y="3879"/>
                <a:ext cx="14562" cy="89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     </a:t>
                </a:r>
                <a:endParaRPr lang="da-DK" altLang="zh-CN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3" name="MH_Other_10"/>
              <p:cNvSpPr/>
              <p:nvPr>
                <p:custDataLst>
                  <p:tags r:id="rId15"/>
                </p:custDataLst>
              </p:nvPr>
            </p:nvSpPr>
            <p:spPr>
              <a:xfrm>
                <a:off x="4691" y="3734"/>
                <a:ext cx="1185" cy="1183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设计意图</a:t>
                </a: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709" y="9274"/>
              <a:ext cx="12568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 Regular" panose="02020603050405020304" charset="0"/>
                  <a:sym typeface="+mn-ea"/>
                </a:rPr>
                <a:t>熟悉实验步骤，提高操作能力，为难点知识作铺垫。</a:t>
              </a:r>
              <a:endParaRPr kumimoji="1" lang="zh-CN" altLang="en-US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170"/>
          <p:cNvCxnSpPr/>
          <p:nvPr/>
        </p:nvCxnSpPr>
        <p:spPr>
          <a:xfrm flipH="1">
            <a:off x="1488385" y="1672382"/>
            <a:ext cx="25400" cy="5264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/Users/yangfuning/Library/Containers/com.kingsoft.wpsoffice.mac/Data/tmp/photoedit2/20231105194855/temp.pngtemp"/>
          <p:cNvPicPr>
            <a:picLocks noChangeAspect="1"/>
          </p:cNvPicPr>
          <p:nvPr/>
        </p:nvPicPr>
        <p:blipFill rotWithShape="1">
          <a:blip r:embed="rId15" cstate="email"/>
          <a:srcRect/>
          <a:stretch>
            <a:fillRect/>
          </a:stretch>
        </p:blipFill>
        <p:spPr>
          <a:xfrm>
            <a:off x="2254611" y="960669"/>
            <a:ext cx="5221641" cy="858680"/>
          </a:xfrm>
          <a:prstGeom prst="rect">
            <a:avLst/>
          </a:prstGeom>
        </p:spPr>
      </p:pic>
      <p:sp>
        <p:nvSpPr>
          <p:cNvPr id="87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9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-182880" y="4389755"/>
            <a:ext cx="1735455" cy="609600"/>
            <a:chOff x="-288" y="7123"/>
            <a:chExt cx="2733" cy="960"/>
          </a:xfrm>
        </p:grpSpPr>
        <p:sp>
          <p:nvSpPr>
            <p:cNvPr id="18" name="椭圆 17"/>
            <p:cNvSpPr/>
            <p:nvPr/>
          </p:nvSpPr>
          <p:spPr>
            <a:xfrm>
              <a:off x="2259" y="7529"/>
              <a:ext cx="187" cy="18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-288" y="7123"/>
              <a:ext cx="2496" cy="961"/>
              <a:chOff x="110638" y="2141479"/>
              <a:chExt cx="1584810" cy="408243"/>
            </a:xfrm>
            <a:solidFill>
              <a:srgbClr val="005696"/>
            </a:solidFill>
          </p:grpSpPr>
          <p:sp>
            <p:nvSpPr>
              <p:cNvPr id="20" name="箭头: 五边形 31"/>
              <p:cNvSpPr/>
              <p:nvPr/>
            </p:nvSpPr>
            <p:spPr>
              <a:xfrm>
                <a:off x="266569" y="2141479"/>
                <a:ext cx="1428879" cy="408243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10638" y="2180186"/>
                <a:ext cx="1448997" cy="34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引导思考</a:t>
                </a:r>
                <a:endPara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挖掘原理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-134306" y="3371111"/>
            <a:ext cx="1692089" cy="610235"/>
            <a:chOff x="-134306" y="3338404"/>
            <a:chExt cx="1692089" cy="610235"/>
          </a:xfrm>
        </p:grpSpPr>
        <p:sp>
          <p:nvSpPr>
            <p:cNvPr id="72" name="椭圆 71"/>
            <p:cNvSpPr/>
            <p:nvPr/>
          </p:nvSpPr>
          <p:spPr>
            <a:xfrm>
              <a:off x="1439306" y="3591186"/>
              <a:ext cx="118477" cy="11847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-134306" y="3338404"/>
              <a:ext cx="1553845" cy="610235"/>
              <a:chOff x="141435" y="2141479"/>
              <a:chExt cx="1554007" cy="408120"/>
            </a:xfrm>
            <a:solidFill>
              <a:srgbClr val="005696"/>
            </a:solidFill>
          </p:grpSpPr>
          <p:sp>
            <p:nvSpPr>
              <p:cNvPr id="74" name="箭头: 五边形 31"/>
              <p:cNvSpPr/>
              <p:nvPr/>
            </p:nvSpPr>
            <p:spPr>
              <a:xfrm>
                <a:off x="258287" y="2141479"/>
                <a:ext cx="1437155" cy="40812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141435" y="2180186"/>
                <a:ext cx="1418200" cy="349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师生互动</a:t>
                </a:r>
              </a:p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化解抽象</a:t>
                </a:r>
              </a:p>
            </p:txBody>
          </p:sp>
        </p:grpSp>
      </p:grpSp>
      <p:sp>
        <p:nvSpPr>
          <p:cNvPr id="76" name="椭圆 75"/>
          <p:cNvSpPr/>
          <p:nvPr/>
        </p:nvSpPr>
        <p:spPr>
          <a:xfrm>
            <a:off x="1458991" y="26024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-128247" y="2352283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78" name="箭头: 五边形 31"/>
            <p:cNvSpPr/>
            <p:nvPr/>
          </p:nvSpPr>
          <p:spPr>
            <a:xfrm>
              <a:off x="245856" y="2141479"/>
              <a:ext cx="1449592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34827" y="2180186"/>
              <a:ext cx="1333356" cy="34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视频导学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激发兴趣</a:t>
              </a: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2861310" y="4674235"/>
            <a:ext cx="558292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kumimoji="1" lang="en-US" altLang="zh-CN" sz="2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Tag</a:t>
            </a:r>
            <a:r>
              <a:rPr kumimoji="1" lang="zh-CN" altLang="en-US" sz="2000" dirty="0">
                <a:latin typeface="微软雅黑" pitchFamily="34" charset="-122"/>
                <a:ea typeface="微软雅黑" pitchFamily="34" charset="-122"/>
                <a:cs typeface="Times New Roman Regular" panose="02020603050405020304" charset="0"/>
              </a:rPr>
              <a:t>标签：识别数据帧。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916545" y="4674235"/>
            <a:ext cx="4942204" cy="690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kumimoji="1" lang="en-US" altLang="zh-CN" sz="2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Access</a:t>
            </a:r>
            <a:r>
              <a:rPr kumimoji="1" lang="zh-CN" altLang="en-US" sz="2000" dirty="0">
                <a:latin typeface="微软雅黑" pitchFamily="34" charset="-122"/>
                <a:ea typeface="微软雅黑" pitchFamily="34" charset="-122"/>
                <a:cs typeface="Times New Roman Regular" panose="02020603050405020304" charset="0"/>
              </a:rPr>
              <a:t>端口：转发数据帧。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-411613" y="1503684"/>
            <a:ext cx="1886072" cy="484313"/>
            <a:chOff x="59145" y="2254868"/>
            <a:chExt cx="1625137" cy="32390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9" name="箭头: 五边形 31"/>
            <p:cNvSpPr/>
            <p:nvPr/>
          </p:nvSpPr>
          <p:spPr>
            <a:xfrm>
              <a:off x="413812" y="2254868"/>
              <a:ext cx="1211143" cy="284962"/>
            </a:xfrm>
            <a:prstGeom prst="homePlate">
              <a:avLst>
                <a:gd name="adj" fmla="val 75656"/>
              </a:avLst>
            </a:prstGeom>
            <a:solidFill>
              <a:srgbClr val="E67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9145" y="2293810"/>
              <a:ext cx="1625137" cy="28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第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1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课时</a:t>
              </a:r>
            </a:p>
          </p:txBody>
        </p:sp>
      </p:grpSp>
      <p:sp>
        <p:nvSpPr>
          <p:cNvPr id="71" name="椭圆 70"/>
          <p:cNvSpPr/>
          <p:nvPr/>
        </p:nvSpPr>
        <p:spPr>
          <a:xfrm>
            <a:off x="1453911" y="1672851"/>
            <a:ext cx="118477" cy="118477"/>
          </a:xfrm>
          <a:prstGeom prst="ellipse">
            <a:avLst/>
          </a:prstGeom>
          <a:solidFill>
            <a:srgbClr val="E67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58475" y="1189954"/>
            <a:ext cx="1769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以太网帧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495030" y="192405"/>
            <a:ext cx="3632200" cy="480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单交换机的</a:t>
            </a: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VLAN</a:t>
            </a:r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划分</a:t>
            </a:r>
          </a:p>
        </p:txBody>
      </p:sp>
      <p:pic>
        <p:nvPicPr>
          <p:cNvPr id="2" name="图片 1" descr="/Users/yangfuning/Library/Containers/com.kingsoft.wpsoffice.mac/Data/tmp/photoedit2/20231105194855/temp.pngtemp"/>
          <p:cNvPicPr>
            <a:picLocks noChangeAspect="1"/>
          </p:cNvPicPr>
          <p:nvPr/>
        </p:nvPicPr>
        <p:blipFill rotWithShape="1">
          <a:blip r:embed="rId16" cstate="email"/>
          <a:srcRect/>
          <a:stretch>
            <a:fillRect/>
          </a:stretch>
        </p:blipFill>
        <p:spPr>
          <a:xfrm>
            <a:off x="2243772" y="1954432"/>
            <a:ext cx="5760980" cy="22996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03590" y="2285365"/>
            <a:ext cx="1334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VLAN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帧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7" cstate="email"/>
          <a:stretch>
            <a:fillRect/>
          </a:stretch>
        </p:blipFill>
        <p:spPr>
          <a:xfrm>
            <a:off x="10414535" y="1275715"/>
            <a:ext cx="969771" cy="12573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923415" y="5439096"/>
            <a:ext cx="9850120" cy="1330325"/>
            <a:chOff x="3029" y="8408"/>
            <a:chExt cx="15512" cy="2095"/>
          </a:xfrm>
        </p:grpSpPr>
        <p:grpSp>
          <p:nvGrpSpPr>
            <p:cNvPr id="12" name="组合 11"/>
            <p:cNvGrpSpPr/>
            <p:nvPr/>
          </p:nvGrpSpPr>
          <p:grpSpPr>
            <a:xfrm>
              <a:off x="3029" y="8408"/>
              <a:ext cx="15084" cy="2095"/>
              <a:chOff x="4323" y="3167"/>
              <a:chExt cx="15084" cy="2095"/>
            </a:xfrm>
          </p:grpSpPr>
          <p:sp>
            <p:nvSpPr>
              <p:cNvPr id="38" name="MH_SubTitle_1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845" y="3721"/>
                <a:ext cx="14562" cy="142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     </a:t>
                </a:r>
                <a:endParaRPr lang="da-DK" altLang="zh-CN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" name="MH_Other_1"/>
              <p:cNvSpPr/>
              <p:nvPr>
                <p:custDataLst>
                  <p:tags r:id="rId3"/>
                </p:custDataLst>
              </p:nvPr>
            </p:nvSpPr>
            <p:spPr>
              <a:xfrm>
                <a:off x="4795" y="4324"/>
                <a:ext cx="759" cy="67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" name="MH_Other_2"/>
              <p:cNvSpPr/>
              <p:nvPr>
                <p:custDataLst>
                  <p:tags r:id="rId4"/>
                </p:custDataLst>
              </p:nvPr>
            </p:nvSpPr>
            <p:spPr>
              <a:xfrm>
                <a:off x="5628" y="3322"/>
                <a:ext cx="552" cy="5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MH_Other_3"/>
              <p:cNvSpPr/>
              <p:nvPr>
                <p:custDataLst>
                  <p:tags r:id="rId5"/>
                </p:custDataLst>
              </p:nvPr>
            </p:nvSpPr>
            <p:spPr>
              <a:xfrm>
                <a:off x="4377" y="3886"/>
                <a:ext cx="953" cy="95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MH_Other_4"/>
              <p:cNvSpPr/>
              <p:nvPr>
                <p:custDataLst>
                  <p:tags r:id="rId6"/>
                </p:custDataLst>
              </p:nvPr>
            </p:nvSpPr>
            <p:spPr>
              <a:xfrm>
                <a:off x="5103" y="4504"/>
                <a:ext cx="760" cy="75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MH_Other_5"/>
              <p:cNvSpPr/>
              <p:nvPr>
                <p:custDataLst>
                  <p:tags r:id="rId7"/>
                </p:custDataLst>
              </p:nvPr>
            </p:nvSpPr>
            <p:spPr>
              <a:xfrm>
                <a:off x="4391" y="3654"/>
                <a:ext cx="615" cy="6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CCE3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MH_Other_6"/>
              <p:cNvSpPr/>
              <p:nvPr>
                <p:custDataLst>
                  <p:tags r:id="rId8"/>
                </p:custDataLst>
              </p:nvPr>
            </p:nvSpPr>
            <p:spPr>
              <a:xfrm>
                <a:off x="5578" y="3167"/>
                <a:ext cx="147" cy="14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MH_Other_7"/>
              <p:cNvSpPr/>
              <p:nvPr>
                <p:custDataLst>
                  <p:tags r:id="rId9"/>
                </p:custDataLst>
              </p:nvPr>
            </p:nvSpPr>
            <p:spPr>
              <a:xfrm>
                <a:off x="4783" y="3419"/>
                <a:ext cx="205" cy="2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" name="MH_Other_8"/>
              <p:cNvSpPr/>
              <p:nvPr>
                <p:custDataLst>
                  <p:tags r:id="rId10"/>
                </p:custDataLst>
              </p:nvPr>
            </p:nvSpPr>
            <p:spPr>
              <a:xfrm>
                <a:off x="4323" y="5009"/>
                <a:ext cx="135" cy="13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" name="MH_Other_9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623" y="3314"/>
                <a:ext cx="1355" cy="1358"/>
              </a:xfrm>
              <a:prstGeom prst="ellipse">
                <a:avLst/>
              </a:prstGeom>
              <a:noFill/>
              <a:ln w="9525">
                <a:solidFill>
                  <a:srgbClr val="979A9C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lnSpc>
                    <a:spcPct val="130000"/>
                  </a:lnSpc>
                </a:pPr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" name="MH_Other_10"/>
              <p:cNvSpPr/>
              <p:nvPr>
                <p:custDataLst>
                  <p:tags r:id="rId12"/>
                </p:custDataLst>
              </p:nvPr>
            </p:nvSpPr>
            <p:spPr>
              <a:xfrm>
                <a:off x="4691" y="3734"/>
                <a:ext cx="1185" cy="1183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设计意图</a:t>
                </a: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4900" y="8893"/>
              <a:ext cx="13641" cy="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教师提问 </a:t>
              </a:r>
              <a:r>
                <a:rPr lang="en-US" altLang="zh-CN" sz="1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—</a:t>
              </a:r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 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学生思考回答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—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师生总结。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引导思考，</a:t>
              </a:r>
              <a:r>
                <a:rPr lang="zh-CN" altLang="en-US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突破难点 </a:t>
              </a:r>
              <a:r>
                <a:rPr lang="en-US" altLang="zh-CN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—</a:t>
              </a:r>
              <a:r>
                <a:rPr lang="zh-CN" altLang="en-US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Tag</a:t>
              </a:r>
              <a:r>
                <a:rPr lang="zh-CN" altLang="en-US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标签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，培养深层次理解能力。</a:t>
              </a:r>
              <a:endParaRPr lang="zh-CN" altLang="en-US" i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3" name="图片 3" descr="图5-13  将一个交换机端口划分为多个VLAN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3"/>
          <a:stretch>
            <a:fillRect/>
          </a:stretch>
        </p:blipFill>
        <p:spPr>
          <a:xfrm>
            <a:off x="7728333" y="3757271"/>
            <a:ext cx="3875657" cy="78110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4" grpId="1"/>
      <p:bldP spid="44" grpId="2"/>
      <p:bldP spid="4" grpId="0"/>
      <p:bldP spid="53" grpId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23415" y="5467671"/>
            <a:ext cx="10299065" cy="1330325"/>
            <a:chOff x="3029" y="8408"/>
            <a:chExt cx="16219" cy="2095"/>
          </a:xfrm>
        </p:grpSpPr>
        <p:grpSp>
          <p:nvGrpSpPr>
            <p:cNvPr id="17" name="组合 16"/>
            <p:cNvGrpSpPr/>
            <p:nvPr/>
          </p:nvGrpSpPr>
          <p:grpSpPr>
            <a:xfrm>
              <a:off x="3029" y="8408"/>
              <a:ext cx="15245" cy="2095"/>
              <a:chOff x="4323" y="3167"/>
              <a:chExt cx="15245" cy="2095"/>
            </a:xfrm>
          </p:grpSpPr>
          <p:sp>
            <p:nvSpPr>
              <p:cNvPr id="35" name="MH_SubTitle_1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5006" y="3718"/>
                <a:ext cx="14562" cy="1358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     </a:t>
                </a:r>
                <a:endParaRPr lang="da-DK" altLang="zh-CN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MH_Other_1"/>
              <p:cNvSpPr/>
              <p:nvPr>
                <p:custDataLst>
                  <p:tags r:id="rId2"/>
                </p:custDataLst>
              </p:nvPr>
            </p:nvSpPr>
            <p:spPr>
              <a:xfrm>
                <a:off x="4795" y="4324"/>
                <a:ext cx="759" cy="67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5628" y="3322"/>
                <a:ext cx="552" cy="5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MH_Other_3"/>
              <p:cNvSpPr/>
              <p:nvPr>
                <p:custDataLst>
                  <p:tags r:id="rId4"/>
                </p:custDataLst>
              </p:nvPr>
            </p:nvSpPr>
            <p:spPr>
              <a:xfrm>
                <a:off x="4377" y="3886"/>
                <a:ext cx="953" cy="95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" name="MH_Other_4"/>
              <p:cNvSpPr/>
              <p:nvPr>
                <p:custDataLst>
                  <p:tags r:id="rId5"/>
                </p:custDataLst>
              </p:nvPr>
            </p:nvSpPr>
            <p:spPr>
              <a:xfrm>
                <a:off x="5103" y="4504"/>
                <a:ext cx="760" cy="75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0" name="MH_Other_5"/>
              <p:cNvSpPr/>
              <p:nvPr>
                <p:custDataLst>
                  <p:tags r:id="rId6"/>
                </p:custDataLst>
              </p:nvPr>
            </p:nvSpPr>
            <p:spPr>
              <a:xfrm>
                <a:off x="4391" y="3654"/>
                <a:ext cx="615" cy="6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CCE3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1" name="MH_Other_6"/>
              <p:cNvSpPr/>
              <p:nvPr>
                <p:custDataLst>
                  <p:tags r:id="rId7"/>
                </p:custDataLst>
              </p:nvPr>
            </p:nvSpPr>
            <p:spPr>
              <a:xfrm>
                <a:off x="5578" y="3167"/>
                <a:ext cx="147" cy="14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2" name="MH_Other_7"/>
              <p:cNvSpPr/>
              <p:nvPr>
                <p:custDataLst>
                  <p:tags r:id="rId8"/>
                </p:custDataLst>
              </p:nvPr>
            </p:nvSpPr>
            <p:spPr>
              <a:xfrm>
                <a:off x="4783" y="3419"/>
                <a:ext cx="205" cy="2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" name="MH_Other_8"/>
              <p:cNvSpPr/>
              <p:nvPr>
                <p:custDataLst>
                  <p:tags r:id="rId9"/>
                </p:custDataLst>
              </p:nvPr>
            </p:nvSpPr>
            <p:spPr>
              <a:xfrm>
                <a:off x="4323" y="5009"/>
                <a:ext cx="135" cy="13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" name="MH_Other_9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23" y="3314"/>
                <a:ext cx="1355" cy="1358"/>
              </a:xfrm>
              <a:prstGeom prst="ellipse">
                <a:avLst/>
              </a:prstGeom>
              <a:noFill/>
              <a:ln w="9525">
                <a:solidFill>
                  <a:srgbClr val="979A9C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lnSpc>
                    <a:spcPct val="130000"/>
                  </a:lnSpc>
                </a:pPr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" name="MH_Other_10"/>
              <p:cNvSpPr/>
              <p:nvPr>
                <p:custDataLst>
                  <p:tags r:id="rId11"/>
                </p:custDataLst>
              </p:nvPr>
            </p:nvSpPr>
            <p:spPr>
              <a:xfrm>
                <a:off x="4691" y="3734"/>
                <a:ext cx="1185" cy="1183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设计意图</a:t>
                </a: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4998" y="8917"/>
              <a:ext cx="14250" cy="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解决</a:t>
              </a:r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“网络工程师”的常见问题，培养职业素养；</a:t>
              </a:r>
              <a:endParaRPr lang="en-US" altLang="zh-CN" sz="18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潜移默化开启“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难点 — 跨交换机的</a:t>
              </a:r>
              <a:r>
                <a:rPr lang="en-US" altLang="zh-CN" sz="18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VLAN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划分”，减少畏难情绪。</a:t>
              </a:r>
              <a:endParaRPr kumimoji="1" lang="zh-CN" altLang="en-US" dirty="0"/>
            </a:p>
          </p:txBody>
        </p:sp>
      </p:grpSp>
      <p:pic>
        <p:nvPicPr>
          <p:cNvPr id="39" name="图片 38" descr="截屏2023-10-29 11.56.14"/>
          <p:cNvPicPr>
            <a:picLocks noChangeAspect="1"/>
          </p:cNvPicPr>
          <p:nvPr/>
        </p:nvPicPr>
        <p:blipFill>
          <a:blip r:embed="rId14" cstate="email"/>
          <a:stretch>
            <a:fillRect/>
          </a:stretch>
        </p:blipFill>
        <p:spPr>
          <a:xfrm>
            <a:off x="2635250" y="1936750"/>
            <a:ext cx="4292600" cy="3198495"/>
          </a:xfrm>
          <a:prstGeom prst="rect">
            <a:avLst/>
          </a:prstGeom>
        </p:spPr>
      </p:pic>
      <p:sp>
        <p:nvSpPr>
          <p:cNvPr id="87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9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sp>
        <p:nvSpPr>
          <p:cNvPr id="25" name="线形标注 2 24"/>
          <p:cNvSpPr/>
          <p:nvPr/>
        </p:nvSpPr>
        <p:spPr>
          <a:xfrm>
            <a:off x="7369175" y="822960"/>
            <a:ext cx="3926840" cy="16979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8015"/>
              <a:gd name="adj6" fmla="val -6116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情景：三家公司、广播风暴</a:t>
            </a: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公司需求：物理位置不动、分割广播域</a:t>
            </a: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如何解决？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5" cstate="email"/>
          <a:stretch>
            <a:fillRect/>
          </a:stretch>
        </p:blipFill>
        <p:spPr>
          <a:xfrm>
            <a:off x="7239635" y="2647950"/>
            <a:ext cx="3796030" cy="3028315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7527893" y="192405"/>
            <a:ext cx="4527550" cy="480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跨多台交换机的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VLAN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划分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29260" y="1515745"/>
            <a:ext cx="2001520" cy="494030"/>
            <a:chOff x="-676" y="2387"/>
            <a:chExt cx="3152" cy="778"/>
          </a:xfrm>
        </p:grpSpPr>
        <p:grpSp>
          <p:nvGrpSpPr>
            <p:cNvPr id="12" name="组合 11"/>
            <p:cNvGrpSpPr/>
            <p:nvPr/>
          </p:nvGrpSpPr>
          <p:grpSpPr>
            <a:xfrm>
              <a:off x="-676" y="2387"/>
              <a:ext cx="2970" cy="779"/>
              <a:chOff x="44173" y="2254868"/>
              <a:chExt cx="1625137" cy="330841"/>
            </a:xfrm>
            <a:solidFill>
              <a:srgbClr val="FFC000"/>
            </a:solidFill>
          </p:grpSpPr>
          <p:sp>
            <p:nvSpPr>
              <p:cNvPr id="14" name="箭头: 五边形 31"/>
              <p:cNvSpPr/>
              <p:nvPr/>
            </p:nvSpPr>
            <p:spPr>
              <a:xfrm>
                <a:off x="413812" y="2254868"/>
                <a:ext cx="1211143" cy="284962"/>
              </a:xfrm>
              <a:prstGeom prst="homePlate">
                <a:avLst>
                  <a:gd name="adj" fmla="val 7027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4173" y="2300747"/>
                <a:ext cx="1625137" cy="28496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第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2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课时</a:t>
                </a:r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2290" y="2634"/>
              <a:ext cx="187" cy="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</p:grpSp>
      <p:cxnSp>
        <p:nvCxnSpPr>
          <p:cNvPr id="16" name="直接连接符 170"/>
          <p:cNvCxnSpPr/>
          <p:nvPr/>
        </p:nvCxnSpPr>
        <p:spPr>
          <a:xfrm flipH="1">
            <a:off x="1488385" y="1672382"/>
            <a:ext cx="25400" cy="5264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458991" y="26024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-128247" y="2347783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20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4827" y="2180186"/>
              <a:ext cx="1333356" cy="34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联系实际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创设情境</a:t>
              </a:r>
            </a:p>
          </p:txBody>
        </p:sp>
      </p:grpSp>
      <p:sp>
        <p:nvSpPr>
          <p:cNvPr id="69" name="椭圆 68"/>
          <p:cNvSpPr/>
          <p:nvPr/>
        </p:nvSpPr>
        <p:spPr>
          <a:xfrm>
            <a:off x="1441211" y="3544831"/>
            <a:ext cx="118477" cy="1184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35" y="3476625"/>
            <a:ext cx="15131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环节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2</a:t>
            </a:r>
          </a:p>
        </p:txBody>
      </p:sp>
      <p:sp>
        <p:nvSpPr>
          <p:cNvPr id="70" name="椭圆 69"/>
          <p:cNvSpPr/>
          <p:nvPr/>
        </p:nvSpPr>
        <p:spPr>
          <a:xfrm>
            <a:off x="1437401" y="4380491"/>
            <a:ext cx="118477" cy="1184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35" y="4290695"/>
            <a:ext cx="14877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环节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3</a:t>
            </a:r>
          </a:p>
        </p:txBody>
      </p:sp>
      <p:sp>
        <p:nvSpPr>
          <p:cNvPr id="8" name="椭圆 7"/>
          <p:cNvSpPr/>
          <p:nvPr/>
        </p:nvSpPr>
        <p:spPr>
          <a:xfrm>
            <a:off x="1440576" y="5277746"/>
            <a:ext cx="118477" cy="11847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5" y="5191125"/>
            <a:ext cx="1480130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环节4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31233" y="1212082"/>
            <a:ext cx="6408298" cy="3510766"/>
          </a:xfrm>
          <a:prstGeom prst="rect">
            <a:avLst/>
          </a:prstGeom>
        </p:spPr>
      </p:pic>
      <p:sp>
        <p:nvSpPr>
          <p:cNvPr id="87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9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pic>
        <p:nvPicPr>
          <p:cNvPr id="14" name="图片 13" descr="截屏2023-11-01 10.25.20"/>
          <p:cNvPicPr>
            <a:picLocks noChangeAspect="1"/>
          </p:cNvPicPr>
          <p:nvPr/>
        </p:nvPicPr>
        <p:blipFill>
          <a:blip r:embed="rId16" cstate="email"/>
          <a:stretch>
            <a:fillRect/>
          </a:stretch>
        </p:blipFill>
        <p:spPr>
          <a:xfrm>
            <a:off x="10406380" y="1909445"/>
            <a:ext cx="1642110" cy="1052830"/>
          </a:xfrm>
          <a:prstGeom prst="rect">
            <a:avLst/>
          </a:prstGeom>
        </p:spPr>
      </p:pic>
      <p:pic>
        <p:nvPicPr>
          <p:cNvPr id="39" name="图片 38" descr="截屏2023-10-29 11.56.14"/>
          <p:cNvPicPr>
            <a:picLocks noChangeAspect="1"/>
          </p:cNvPicPr>
          <p:nvPr/>
        </p:nvPicPr>
        <p:blipFill>
          <a:blip r:embed="rId17" cstate="email"/>
          <a:stretch>
            <a:fillRect/>
          </a:stretch>
        </p:blipFill>
        <p:spPr>
          <a:xfrm>
            <a:off x="10468610" y="3224530"/>
            <a:ext cx="1475740" cy="109982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429260" y="1515745"/>
            <a:ext cx="2001520" cy="494030"/>
            <a:chOff x="-676" y="2387"/>
            <a:chExt cx="3152" cy="778"/>
          </a:xfrm>
        </p:grpSpPr>
        <p:grpSp>
          <p:nvGrpSpPr>
            <p:cNvPr id="59" name="组合 58"/>
            <p:cNvGrpSpPr/>
            <p:nvPr/>
          </p:nvGrpSpPr>
          <p:grpSpPr>
            <a:xfrm>
              <a:off x="-676" y="2387"/>
              <a:ext cx="2970" cy="779"/>
              <a:chOff x="44173" y="2254868"/>
              <a:chExt cx="1625137" cy="330841"/>
            </a:xfrm>
            <a:solidFill>
              <a:srgbClr val="FFC000"/>
            </a:solidFill>
          </p:grpSpPr>
          <p:sp>
            <p:nvSpPr>
              <p:cNvPr id="60" name="箭头: 五边形 31"/>
              <p:cNvSpPr/>
              <p:nvPr/>
            </p:nvSpPr>
            <p:spPr>
              <a:xfrm>
                <a:off x="413812" y="2254868"/>
                <a:ext cx="1211143" cy="284962"/>
              </a:xfrm>
              <a:prstGeom prst="homePlate">
                <a:avLst>
                  <a:gd name="adj" fmla="val 7027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44173" y="2300747"/>
                <a:ext cx="1625137" cy="28496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第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2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课时</a:t>
                </a:r>
              </a:p>
            </p:txBody>
          </p:sp>
        </p:grpSp>
        <p:sp>
          <p:nvSpPr>
            <p:cNvPr id="62" name="椭圆 61"/>
            <p:cNvSpPr/>
            <p:nvPr/>
          </p:nvSpPr>
          <p:spPr>
            <a:xfrm>
              <a:off x="2290" y="2634"/>
              <a:ext cx="187" cy="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778794" y="4895532"/>
            <a:ext cx="9653954" cy="480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自主实验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—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划分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VLAN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、配置交换机、测试通信、完成测试表格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0579100" y="815975"/>
            <a:ext cx="1254760" cy="861695"/>
            <a:chOff x="3745765" y="-1253444"/>
            <a:chExt cx="2989580" cy="2513965"/>
          </a:xfrm>
        </p:grpSpPr>
        <p:pic>
          <p:nvPicPr>
            <p:cNvPr id="41" name="图片 40" descr="截屏2023-11-02 16.27.49"/>
            <p:cNvPicPr>
              <a:picLocks noChangeAspect="1"/>
            </p:cNvPicPr>
            <p:nvPr/>
          </p:nvPicPr>
          <p:blipFill>
            <a:blip r:embed="rId18" cstate="email"/>
            <a:srcRect/>
            <a:stretch>
              <a:fillRect/>
            </a:stretch>
          </p:blipFill>
          <p:spPr>
            <a:xfrm>
              <a:off x="3745765" y="-1253444"/>
              <a:ext cx="2989580" cy="25139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图片 1" descr="/Users/yangfuning/Library/Containers/com.kingsoft.wpsoffice.mac/Data/tmp/photoedit2/20231104230059/temp.pngtemp"/>
            <p:cNvPicPr>
              <a:picLocks noChangeAspect="1"/>
            </p:cNvPicPr>
            <p:nvPr/>
          </p:nvPicPr>
          <p:blipFill>
            <a:blip r:embed="rId19" cstate="email"/>
            <a:srcRect/>
            <a:stretch>
              <a:fillRect/>
            </a:stretch>
          </p:blipFill>
          <p:spPr>
            <a:xfrm>
              <a:off x="3819742" y="-1137151"/>
              <a:ext cx="2841626" cy="1633590"/>
            </a:xfrm>
            <a:prstGeom prst="rect">
              <a:avLst/>
            </a:prstGeom>
            <a:noFill/>
            <a:ln w="57150">
              <a:noFill/>
            </a:ln>
            <a:effectLst/>
          </p:spPr>
        </p:pic>
      </p:grpSp>
      <p:cxnSp>
        <p:nvCxnSpPr>
          <p:cNvPr id="8" name="直接连接符 170"/>
          <p:cNvCxnSpPr/>
          <p:nvPr/>
        </p:nvCxnSpPr>
        <p:spPr>
          <a:xfrm flipH="1">
            <a:off x="1488385" y="1672382"/>
            <a:ext cx="25400" cy="5264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527893" y="192405"/>
            <a:ext cx="4527550" cy="480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跨多台交换机的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VLAN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划分</a:t>
            </a:r>
          </a:p>
        </p:txBody>
      </p:sp>
      <p:sp>
        <p:nvSpPr>
          <p:cNvPr id="19" name="椭圆 18"/>
          <p:cNvSpPr/>
          <p:nvPr/>
        </p:nvSpPr>
        <p:spPr>
          <a:xfrm>
            <a:off x="1458991" y="26024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28247" y="2347783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21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4827" y="2180186"/>
              <a:ext cx="1333356" cy="34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联系实际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创设情境</a:t>
              </a:r>
            </a:p>
          </p:txBody>
        </p:sp>
      </p:grpSp>
      <p:sp>
        <p:nvSpPr>
          <p:cNvPr id="25" name="椭圆 24"/>
          <p:cNvSpPr/>
          <p:nvPr/>
        </p:nvSpPr>
        <p:spPr>
          <a:xfrm>
            <a:off x="1465341" y="35930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121897" y="3364498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29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4827" y="2180186"/>
              <a:ext cx="1333356" cy="34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独学善思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合作展示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270" y="4443095"/>
            <a:ext cx="1553338" cy="306705"/>
            <a:chOff x="1270" y="4443095"/>
            <a:chExt cx="1553338" cy="306705"/>
          </a:xfrm>
        </p:grpSpPr>
        <p:sp>
          <p:nvSpPr>
            <p:cNvPr id="38" name="椭圆 37"/>
            <p:cNvSpPr/>
            <p:nvPr/>
          </p:nvSpPr>
          <p:spPr>
            <a:xfrm>
              <a:off x="1436131" y="4525271"/>
              <a:ext cx="118477" cy="1184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270" y="4443095"/>
              <a:ext cx="14300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环节</a:t>
              </a:r>
              <a:r>
                <a:rPr lang="en-US" altLang="zh-CN" sz="1400" b="1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3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35" y="5328719"/>
            <a:ext cx="1558418" cy="425450"/>
            <a:chOff x="635" y="5328719"/>
            <a:chExt cx="1558418" cy="425450"/>
          </a:xfrm>
        </p:grpSpPr>
        <p:sp>
          <p:nvSpPr>
            <p:cNvPr id="43" name="椭圆 42"/>
            <p:cNvSpPr/>
            <p:nvPr/>
          </p:nvSpPr>
          <p:spPr>
            <a:xfrm>
              <a:off x="1440576" y="5400301"/>
              <a:ext cx="118477" cy="1184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35" y="5328719"/>
              <a:ext cx="1431290" cy="4254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环节4</a:t>
              </a:r>
              <a:endPara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62212" y="5464492"/>
            <a:ext cx="10751820" cy="1330325"/>
            <a:chOff x="3029" y="8408"/>
            <a:chExt cx="16932" cy="2095"/>
          </a:xfrm>
        </p:grpSpPr>
        <p:grpSp>
          <p:nvGrpSpPr>
            <p:cNvPr id="5" name="组合 4"/>
            <p:cNvGrpSpPr/>
            <p:nvPr/>
          </p:nvGrpSpPr>
          <p:grpSpPr>
            <a:xfrm>
              <a:off x="3029" y="8408"/>
              <a:ext cx="15245" cy="2095"/>
              <a:chOff x="4323" y="3167"/>
              <a:chExt cx="15245" cy="2095"/>
            </a:xfrm>
          </p:grpSpPr>
          <p:sp>
            <p:nvSpPr>
              <p:cNvPr id="12" name="MH_Other_1"/>
              <p:cNvSpPr/>
              <p:nvPr>
                <p:custDataLst>
                  <p:tags r:id="rId2"/>
                </p:custDataLst>
              </p:nvPr>
            </p:nvSpPr>
            <p:spPr>
              <a:xfrm>
                <a:off x="4795" y="4324"/>
                <a:ext cx="759" cy="67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" name="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5628" y="3322"/>
                <a:ext cx="552" cy="5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MH_Other_3"/>
              <p:cNvSpPr/>
              <p:nvPr>
                <p:custDataLst>
                  <p:tags r:id="rId4"/>
                </p:custDataLst>
              </p:nvPr>
            </p:nvSpPr>
            <p:spPr>
              <a:xfrm>
                <a:off x="4377" y="3886"/>
                <a:ext cx="953" cy="95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MH_Other_4"/>
              <p:cNvSpPr/>
              <p:nvPr>
                <p:custDataLst>
                  <p:tags r:id="rId5"/>
                </p:custDataLst>
              </p:nvPr>
            </p:nvSpPr>
            <p:spPr>
              <a:xfrm>
                <a:off x="5103" y="4504"/>
                <a:ext cx="760" cy="75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" name="MH_Other_5"/>
              <p:cNvSpPr/>
              <p:nvPr>
                <p:custDataLst>
                  <p:tags r:id="rId6"/>
                </p:custDataLst>
              </p:nvPr>
            </p:nvSpPr>
            <p:spPr>
              <a:xfrm>
                <a:off x="4391" y="3654"/>
                <a:ext cx="615" cy="6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CCE3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5" name="MH_Other_6"/>
              <p:cNvSpPr/>
              <p:nvPr>
                <p:custDataLst>
                  <p:tags r:id="rId7"/>
                </p:custDataLst>
              </p:nvPr>
            </p:nvSpPr>
            <p:spPr>
              <a:xfrm>
                <a:off x="5578" y="3167"/>
                <a:ext cx="147" cy="14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MH_Other_7"/>
              <p:cNvSpPr/>
              <p:nvPr>
                <p:custDataLst>
                  <p:tags r:id="rId8"/>
                </p:custDataLst>
              </p:nvPr>
            </p:nvSpPr>
            <p:spPr>
              <a:xfrm>
                <a:off x="4783" y="3419"/>
                <a:ext cx="205" cy="2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" name="MH_Other_8"/>
              <p:cNvSpPr/>
              <p:nvPr>
                <p:custDataLst>
                  <p:tags r:id="rId9"/>
                </p:custDataLst>
              </p:nvPr>
            </p:nvSpPr>
            <p:spPr>
              <a:xfrm>
                <a:off x="4323" y="5009"/>
                <a:ext cx="135" cy="13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MH_Other_9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23" y="3314"/>
                <a:ext cx="1355" cy="1358"/>
              </a:xfrm>
              <a:prstGeom prst="ellipse">
                <a:avLst/>
              </a:prstGeom>
              <a:noFill/>
              <a:ln w="9525">
                <a:solidFill>
                  <a:srgbClr val="979A9C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lnSpc>
                    <a:spcPct val="130000"/>
                  </a:lnSpc>
                </a:pPr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" name="MH_SubTitle_1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5006" y="3647"/>
                <a:ext cx="14562" cy="145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     </a:t>
                </a:r>
                <a:endParaRPr lang="da-DK" altLang="zh-CN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MH_Other_10"/>
              <p:cNvSpPr/>
              <p:nvPr>
                <p:custDataLst>
                  <p:tags r:id="rId12"/>
                </p:custDataLst>
              </p:nvPr>
            </p:nvSpPr>
            <p:spPr>
              <a:xfrm>
                <a:off x="4691" y="3734"/>
                <a:ext cx="1185" cy="1183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设计意图</a:t>
                </a: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758" y="9039"/>
              <a:ext cx="15203" cy="1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 运用第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1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课时的基础，自主进行实验，填写测试表格，培养知识迁移能力。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 教师巡视 </a:t>
              </a:r>
              <a:r>
                <a:rPr kumimoji="1" lang="en-US" altLang="zh-CN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—</a:t>
              </a:r>
              <a:r>
                <a:rPr kumimoji="1"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 了解学生的学习情况。</a:t>
              </a:r>
              <a:endParaRPr kumimoji="1" lang="zh-CN" altLang="en-US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8144" y="1519013"/>
            <a:ext cx="7988669" cy="29240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04614" y="476039"/>
            <a:ext cx="3160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  录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291465" y="1617218"/>
            <a:ext cx="11659870" cy="4296410"/>
            <a:chOff x="531" y="2960"/>
            <a:chExt cx="18362" cy="6766"/>
          </a:xfrm>
          <a:blipFill rotWithShape="1">
            <a:blip r:embed="rId3">
              <a:alphaModFix amt="88000"/>
            </a:blip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" name="任意多边形 1"/>
            <p:cNvSpPr/>
            <p:nvPr/>
          </p:nvSpPr>
          <p:spPr>
            <a:xfrm>
              <a:off x="531" y="2960"/>
              <a:ext cx="1996" cy="665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6" h="6657">
                  <a:moveTo>
                    <a:pt x="1996" y="523"/>
                  </a:moveTo>
                  <a:lnTo>
                    <a:pt x="1996" y="6285"/>
                  </a:lnTo>
                  <a:cubicBezTo>
                    <a:pt x="1119" y="6372"/>
                    <a:pt x="169" y="6572"/>
                    <a:pt x="0" y="6657"/>
                  </a:cubicBezTo>
                  <a:lnTo>
                    <a:pt x="0" y="0"/>
                  </a:lnTo>
                  <a:cubicBezTo>
                    <a:pt x="129" y="187"/>
                    <a:pt x="1385" y="446"/>
                    <a:pt x="1996" y="52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教材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分析</a:t>
              </a:r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 </a:t>
              </a: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2803" y="3521"/>
              <a:ext cx="1996" cy="569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6" h="5694">
                  <a:moveTo>
                    <a:pt x="1996" y="198"/>
                  </a:moveTo>
                  <a:lnTo>
                    <a:pt x="1996" y="5535"/>
                  </a:lnTo>
                  <a:cubicBezTo>
                    <a:pt x="1390" y="5565"/>
                    <a:pt x="126" y="5676"/>
                    <a:pt x="0" y="5694"/>
                  </a:cubicBezTo>
                  <a:lnTo>
                    <a:pt x="0" y="0"/>
                  </a:lnTo>
                  <a:cubicBezTo>
                    <a:pt x="462" y="70"/>
                    <a:pt x="1768" y="186"/>
                    <a:pt x="1996" y="19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教学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目标</a:t>
              </a:r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 </a:t>
              </a: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152" y="3743"/>
              <a:ext cx="1996" cy="529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6" h="5292">
                  <a:moveTo>
                    <a:pt x="1996" y="100"/>
                  </a:moveTo>
                  <a:lnTo>
                    <a:pt x="1996" y="5213"/>
                  </a:lnTo>
                  <a:lnTo>
                    <a:pt x="1838" y="5217"/>
                  </a:lnTo>
                  <a:lnTo>
                    <a:pt x="1613" y="5224"/>
                  </a:lnTo>
                  <a:lnTo>
                    <a:pt x="1391" y="5231"/>
                  </a:lnTo>
                  <a:lnTo>
                    <a:pt x="1171" y="5239"/>
                  </a:lnTo>
                  <a:lnTo>
                    <a:pt x="953" y="5248"/>
                  </a:lnTo>
                  <a:lnTo>
                    <a:pt x="739" y="5257"/>
                  </a:lnTo>
                  <a:lnTo>
                    <a:pt x="527" y="5266"/>
                  </a:lnTo>
                  <a:lnTo>
                    <a:pt x="318" y="5276"/>
                  </a:lnTo>
                  <a:lnTo>
                    <a:pt x="111" y="5286"/>
                  </a:lnTo>
                  <a:lnTo>
                    <a:pt x="0" y="5292"/>
                  </a:lnTo>
                  <a:lnTo>
                    <a:pt x="0" y="0"/>
                  </a:lnTo>
                  <a:lnTo>
                    <a:pt x="116" y="8"/>
                  </a:lnTo>
                  <a:lnTo>
                    <a:pt x="319" y="21"/>
                  </a:lnTo>
                  <a:lnTo>
                    <a:pt x="526" y="33"/>
                  </a:lnTo>
                  <a:lnTo>
                    <a:pt x="735" y="44"/>
                  </a:lnTo>
                  <a:lnTo>
                    <a:pt x="947" y="55"/>
                  </a:lnTo>
                  <a:lnTo>
                    <a:pt x="1161" y="66"/>
                  </a:lnTo>
                  <a:lnTo>
                    <a:pt x="1379" y="76"/>
                  </a:lnTo>
                  <a:lnTo>
                    <a:pt x="1599" y="85"/>
                  </a:lnTo>
                  <a:lnTo>
                    <a:pt x="1821" y="94"/>
                  </a:lnTo>
                  <a:lnTo>
                    <a:pt x="1996" y="1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学情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</a:endParaRPr>
            </a:p>
            <a:p>
              <a:pPr indent="0" algn="ctr" fontAlgn="auto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分析</a:t>
              </a: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501" y="3854"/>
              <a:ext cx="1996" cy="509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6" h="5093">
                  <a:moveTo>
                    <a:pt x="1996" y="33"/>
                  </a:moveTo>
                  <a:lnTo>
                    <a:pt x="1996" y="5070"/>
                  </a:lnTo>
                  <a:lnTo>
                    <a:pt x="1853" y="5070"/>
                  </a:lnTo>
                  <a:lnTo>
                    <a:pt x="1608" y="5071"/>
                  </a:lnTo>
                  <a:lnTo>
                    <a:pt x="1365" y="5072"/>
                  </a:lnTo>
                  <a:lnTo>
                    <a:pt x="1124" y="5075"/>
                  </a:lnTo>
                  <a:lnTo>
                    <a:pt x="884" y="5077"/>
                  </a:lnTo>
                  <a:lnTo>
                    <a:pt x="646" y="5081"/>
                  </a:lnTo>
                  <a:lnTo>
                    <a:pt x="411" y="5085"/>
                  </a:lnTo>
                  <a:lnTo>
                    <a:pt x="177" y="5089"/>
                  </a:lnTo>
                  <a:lnTo>
                    <a:pt x="0" y="5093"/>
                  </a:lnTo>
                  <a:lnTo>
                    <a:pt x="0" y="0"/>
                  </a:lnTo>
                  <a:lnTo>
                    <a:pt x="154" y="4"/>
                  </a:lnTo>
                  <a:lnTo>
                    <a:pt x="385" y="10"/>
                  </a:lnTo>
                  <a:lnTo>
                    <a:pt x="619" y="16"/>
                  </a:lnTo>
                  <a:lnTo>
                    <a:pt x="854" y="20"/>
                  </a:lnTo>
                  <a:lnTo>
                    <a:pt x="1092" y="24"/>
                  </a:lnTo>
                  <a:lnTo>
                    <a:pt x="1332" y="28"/>
                  </a:lnTo>
                  <a:lnTo>
                    <a:pt x="1573" y="30"/>
                  </a:lnTo>
                  <a:lnTo>
                    <a:pt x="1816" y="32"/>
                  </a:lnTo>
                  <a:lnTo>
                    <a:pt x="1996" y="3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  <a:sym typeface="+mn-ea"/>
                </a:rPr>
                <a:t>教学重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  <a:sym typeface="+mn-ea"/>
                </a:rPr>
                <a:t>难点</a:t>
              </a:r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  <a:sym typeface="+mn-ea"/>
                </a:rPr>
                <a:t> 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9850" y="3862"/>
              <a:ext cx="1996" cy="508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6" h="5089">
                  <a:moveTo>
                    <a:pt x="1996" y="0"/>
                  </a:moveTo>
                  <a:lnTo>
                    <a:pt x="1996" y="5089"/>
                  </a:lnTo>
                  <a:lnTo>
                    <a:pt x="1903" y="5087"/>
                  </a:lnTo>
                  <a:lnTo>
                    <a:pt x="1672" y="5082"/>
                  </a:lnTo>
                  <a:lnTo>
                    <a:pt x="1438" y="5077"/>
                  </a:lnTo>
                  <a:lnTo>
                    <a:pt x="1203" y="5073"/>
                  </a:lnTo>
                  <a:lnTo>
                    <a:pt x="965" y="5070"/>
                  </a:lnTo>
                  <a:lnTo>
                    <a:pt x="725" y="5067"/>
                  </a:lnTo>
                  <a:lnTo>
                    <a:pt x="484" y="5065"/>
                  </a:lnTo>
                  <a:lnTo>
                    <a:pt x="241" y="5063"/>
                  </a:lnTo>
                  <a:lnTo>
                    <a:pt x="0" y="5062"/>
                  </a:lnTo>
                  <a:lnTo>
                    <a:pt x="0" y="26"/>
                  </a:lnTo>
                  <a:lnTo>
                    <a:pt x="204" y="26"/>
                  </a:lnTo>
                  <a:lnTo>
                    <a:pt x="449" y="25"/>
                  </a:lnTo>
                  <a:lnTo>
                    <a:pt x="692" y="23"/>
                  </a:lnTo>
                  <a:lnTo>
                    <a:pt x="933" y="20"/>
                  </a:lnTo>
                  <a:lnTo>
                    <a:pt x="1173" y="17"/>
                  </a:lnTo>
                  <a:lnTo>
                    <a:pt x="1411" y="13"/>
                  </a:lnTo>
                  <a:lnTo>
                    <a:pt x="1646" y="8"/>
                  </a:lnTo>
                  <a:lnTo>
                    <a:pt x="1880" y="3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教法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学法</a:t>
              </a: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2199" y="3761"/>
              <a:ext cx="1996" cy="528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6" h="5283">
                  <a:moveTo>
                    <a:pt x="1996" y="0"/>
                  </a:moveTo>
                  <a:lnTo>
                    <a:pt x="1996" y="5283"/>
                  </a:lnTo>
                  <a:lnTo>
                    <a:pt x="1941" y="5280"/>
                  </a:lnTo>
                  <a:lnTo>
                    <a:pt x="1738" y="5269"/>
                  </a:lnTo>
                  <a:lnTo>
                    <a:pt x="1531" y="5259"/>
                  </a:lnTo>
                  <a:lnTo>
                    <a:pt x="1322" y="5249"/>
                  </a:lnTo>
                  <a:lnTo>
                    <a:pt x="1110" y="5239"/>
                  </a:lnTo>
                  <a:lnTo>
                    <a:pt x="896" y="5230"/>
                  </a:lnTo>
                  <a:lnTo>
                    <a:pt x="678" y="5222"/>
                  </a:lnTo>
                  <a:lnTo>
                    <a:pt x="458" y="5214"/>
                  </a:lnTo>
                  <a:lnTo>
                    <a:pt x="236" y="5207"/>
                  </a:lnTo>
                  <a:lnTo>
                    <a:pt x="11" y="5200"/>
                  </a:lnTo>
                  <a:lnTo>
                    <a:pt x="0" y="5200"/>
                  </a:lnTo>
                  <a:lnTo>
                    <a:pt x="0" y="91"/>
                  </a:lnTo>
                  <a:lnTo>
                    <a:pt x="219" y="84"/>
                  </a:lnTo>
                  <a:lnTo>
                    <a:pt x="444" y="76"/>
                  </a:lnTo>
                  <a:lnTo>
                    <a:pt x="666" y="68"/>
                  </a:lnTo>
                  <a:lnTo>
                    <a:pt x="886" y="58"/>
                  </a:lnTo>
                  <a:lnTo>
                    <a:pt x="1104" y="49"/>
                  </a:lnTo>
                  <a:lnTo>
                    <a:pt x="1318" y="38"/>
                  </a:lnTo>
                  <a:lnTo>
                    <a:pt x="1530" y="27"/>
                  </a:lnTo>
                  <a:lnTo>
                    <a:pt x="1739" y="15"/>
                  </a:lnTo>
                  <a:lnTo>
                    <a:pt x="1946" y="3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教学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思路</a:t>
              </a:r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 </a:t>
              </a: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4548" y="3554"/>
              <a:ext cx="1996" cy="567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7" h="5676">
                  <a:moveTo>
                    <a:pt x="1996" y="0"/>
                  </a:moveTo>
                  <a:lnTo>
                    <a:pt x="1996" y="5676"/>
                  </a:lnTo>
                  <a:cubicBezTo>
                    <a:pt x="1646" y="5631"/>
                    <a:pt x="369" y="5528"/>
                    <a:pt x="0" y="5510"/>
                  </a:cubicBezTo>
                  <a:lnTo>
                    <a:pt x="0" y="183"/>
                  </a:lnTo>
                  <a:cubicBezTo>
                    <a:pt x="328" y="172"/>
                    <a:pt x="2048" y="6"/>
                    <a:pt x="1996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教学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过程</a:t>
              </a:r>
              <a:r>
                <a:rPr lang="en-US" altLang="zh-CN" sz="2800" b="1" dirty="0">
                  <a:latin typeface="微软雅黑" pitchFamily="34" charset="-122"/>
                  <a:ea typeface="微软雅黑" pitchFamily="34" charset="-122"/>
                </a:rPr>
                <a:t> </a:t>
              </a: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16897" y="3068"/>
              <a:ext cx="1996" cy="665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6" h="6658">
                  <a:moveTo>
                    <a:pt x="1996" y="0"/>
                  </a:moveTo>
                  <a:lnTo>
                    <a:pt x="1996" y="6658"/>
                  </a:lnTo>
                  <a:cubicBezTo>
                    <a:pt x="1955" y="6521"/>
                    <a:pt x="612" y="6261"/>
                    <a:pt x="0" y="6204"/>
                  </a:cubicBezTo>
                  <a:lnTo>
                    <a:pt x="0" y="442"/>
                  </a:lnTo>
                  <a:cubicBezTo>
                    <a:pt x="849" y="341"/>
                    <a:pt x="1803" y="114"/>
                    <a:pt x="1996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教学</a:t>
              </a:r>
              <a:endParaRPr lang="en-US" altLang="zh-CN" sz="2800" b="1" dirty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itchFamily="34" charset="-122"/>
                  <a:ea typeface="微软雅黑" pitchFamily="34" charset="-122"/>
                </a:rPr>
                <a:t>总结</a:t>
              </a:r>
            </a:p>
          </p:txBody>
        </p:sp>
      </p:grpSp>
      <p:cxnSp>
        <p:nvCxnSpPr>
          <p:cNvPr id="3" name="直线连接符 2"/>
          <p:cNvCxnSpPr/>
          <p:nvPr/>
        </p:nvCxnSpPr>
        <p:spPr>
          <a:xfrm>
            <a:off x="4183617" y="1295584"/>
            <a:ext cx="36025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21050" y="1796740"/>
            <a:ext cx="5711056" cy="3921381"/>
            <a:chOff x="3745765" y="-1253444"/>
            <a:chExt cx="2989580" cy="2513965"/>
          </a:xfrm>
        </p:grpSpPr>
        <p:pic>
          <p:nvPicPr>
            <p:cNvPr id="41" name="图片 40" descr="截屏2023-11-02 16.27.49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3745765" y="-1253444"/>
              <a:ext cx="2989580" cy="25139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图片 1" descr="/Users/yangfuning/Library/Containers/com.kingsoft.wpsoffice.mac/Data/tmp/photoedit2/20231104230059/temp.pngtemp"/>
            <p:cNvPicPr>
              <a:picLocks noChangeAspect="1"/>
            </p:cNvPicPr>
            <p:nvPr/>
          </p:nvPicPr>
          <p:blipFill>
            <a:blip r:embed="rId16" cstate="email"/>
            <a:srcRect/>
            <a:stretch>
              <a:fillRect/>
            </a:stretch>
          </p:blipFill>
          <p:spPr>
            <a:xfrm>
              <a:off x="3819742" y="-1137151"/>
              <a:ext cx="2841626" cy="1633590"/>
            </a:xfrm>
            <a:prstGeom prst="rect">
              <a:avLst/>
            </a:prstGeom>
            <a:noFill/>
            <a:ln w="57150">
              <a:noFill/>
            </a:ln>
            <a:effectLst/>
          </p:spPr>
        </p:pic>
      </p:grpSp>
      <p:sp>
        <p:nvSpPr>
          <p:cNvPr id="87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9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270" y="4443095"/>
            <a:ext cx="1553338" cy="306705"/>
            <a:chOff x="1270" y="4443095"/>
            <a:chExt cx="1553338" cy="306705"/>
          </a:xfrm>
        </p:grpSpPr>
        <p:sp>
          <p:nvSpPr>
            <p:cNvPr id="102" name="椭圆 101"/>
            <p:cNvSpPr/>
            <p:nvPr/>
          </p:nvSpPr>
          <p:spPr>
            <a:xfrm>
              <a:off x="1436131" y="4525271"/>
              <a:ext cx="118477" cy="1184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270" y="4443095"/>
              <a:ext cx="14300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环节</a:t>
              </a:r>
              <a:r>
                <a:rPr lang="en-US" altLang="zh-CN" sz="1400" b="1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3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35" y="5328719"/>
            <a:ext cx="1558418" cy="425450"/>
            <a:chOff x="635" y="5328719"/>
            <a:chExt cx="1558418" cy="425450"/>
          </a:xfrm>
        </p:grpSpPr>
        <p:sp>
          <p:nvSpPr>
            <p:cNvPr id="4" name="椭圆 3"/>
            <p:cNvSpPr/>
            <p:nvPr/>
          </p:nvSpPr>
          <p:spPr>
            <a:xfrm>
              <a:off x="1440576" y="5400301"/>
              <a:ext cx="118477" cy="1184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35" y="5328719"/>
              <a:ext cx="1431290" cy="4254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环节4</a:t>
              </a:r>
              <a:endPara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endParaRPr>
            </a:p>
          </p:txBody>
        </p:sp>
      </p:grpSp>
      <p:pic>
        <p:nvPicPr>
          <p:cNvPr id="14" name="图片 13" descr="截屏2023-11-01 10.25.20"/>
          <p:cNvPicPr>
            <a:picLocks noChangeAspect="1"/>
          </p:cNvPicPr>
          <p:nvPr/>
        </p:nvPicPr>
        <p:blipFill>
          <a:blip r:embed="rId17" cstate="email"/>
          <a:stretch>
            <a:fillRect/>
          </a:stretch>
        </p:blipFill>
        <p:spPr>
          <a:xfrm>
            <a:off x="10492971" y="913782"/>
            <a:ext cx="1548000" cy="1202796"/>
          </a:xfrm>
          <a:prstGeom prst="rect">
            <a:avLst/>
          </a:prstGeom>
        </p:spPr>
      </p:pic>
      <p:pic>
        <p:nvPicPr>
          <p:cNvPr id="39" name="图片 38" descr="截屏2023-10-29 11.56.14"/>
          <p:cNvPicPr>
            <a:picLocks noChangeAspect="1"/>
          </p:cNvPicPr>
          <p:nvPr/>
        </p:nvPicPr>
        <p:blipFill>
          <a:blip r:embed="rId18" cstate="email"/>
          <a:stretch>
            <a:fillRect/>
          </a:stretch>
        </p:blipFill>
        <p:spPr>
          <a:xfrm>
            <a:off x="10492971" y="2128835"/>
            <a:ext cx="1548000" cy="1153907"/>
          </a:xfrm>
          <a:prstGeom prst="rect">
            <a:avLst/>
          </a:prstGeom>
        </p:spPr>
      </p:pic>
      <p:cxnSp>
        <p:nvCxnSpPr>
          <p:cNvPr id="33" name="直接连接符 170"/>
          <p:cNvCxnSpPr/>
          <p:nvPr/>
        </p:nvCxnSpPr>
        <p:spPr>
          <a:xfrm flipH="1">
            <a:off x="1488385" y="1672382"/>
            <a:ext cx="25400" cy="5264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527893" y="192405"/>
            <a:ext cx="4527550" cy="480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跨多台交换机的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VLAN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划分</a:t>
            </a:r>
          </a:p>
        </p:txBody>
      </p:sp>
      <p:sp>
        <p:nvSpPr>
          <p:cNvPr id="35" name="椭圆 34"/>
          <p:cNvSpPr/>
          <p:nvPr/>
        </p:nvSpPr>
        <p:spPr>
          <a:xfrm>
            <a:off x="1458991" y="26024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-128247" y="2347783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40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4827" y="2180186"/>
              <a:ext cx="1333356" cy="34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联系实际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创设情境</a:t>
              </a:r>
            </a:p>
          </p:txBody>
        </p:sp>
      </p:grpSp>
      <p:sp>
        <p:nvSpPr>
          <p:cNvPr id="43" name="椭圆 42"/>
          <p:cNvSpPr/>
          <p:nvPr/>
        </p:nvSpPr>
        <p:spPr>
          <a:xfrm>
            <a:off x="1465341" y="35930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-121897" y="3364498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45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34827" y="2180186"/>
              <a:ext cx="1333356" cy="34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独学善思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合作展示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429260" y="1515745"/>
            <a:ext cx="2001520" cy="494030"/>
            <a:chOff x="-676" y="2387"/>
            <a:chExt cx="3152" cy="778"/>
          </a:xfrm>
        </p:grpSpPr>
        <p:grpSp>
          <p:nvGrpSpPr>
            <p:cNvPr id="7" name="组合 6"/>
            <p:cNvGrpSpPr/>
            <p:nvPr/>
          </p:nvGrpSpPr>
          <p:grpSpPr>
            <a:xfrm>
              <a:off x="-676" y="2387"/>
              <a:ext cx="2970" cy="779"/>
              <a:chOff x="44173" y="2254868"/>
              <a:chExt cx="1625137" cy="330841"/>
            </a:xfrm>
            <a:solidFill>
              <a:srgbClr val="FFC000"/>
            </a:solidFill>
          </p:grpSpPr>
          <p:sp>
            <p:nvSpPr>
              <p:cNvPr id="11" name="箭头: 五边形 31"/>
              <p:cNvSpPr/>
              <p:nvPr/>
            </p:nvSpPr>
            <p:spPr>
              <a:xfrm>
                <a:off x="413812" y="2254868"/>
                <a:ext cx="1211143" cy="284962"/>
              </a:xfrm>
              <a:prstGeom prst="homePlate">
                <a:avLst>
                  <a:gd name="adj" fmla="val 7027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4173" y="2300747"/>
                <a:ext cx="1625137" cy="28496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第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2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课时</a:t>
                </a:r>
              </a:p>
            </p:txBody>
          </p:sp>
        </p:grpSp>
        <p:sp>
          <p:nvSpPr>
            <p:cNvPr id="8" name="椭圆 7"/>
            <p:cNvSpPr/>
            <p:nvPr/>
          </p:nvSpPr>
          <p:spPr>
            <a:xfrm>
              <a:off x="2290" y="2634"/>
              <a:ext cx="187" cy="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3415" y="5339080"/>
            <a:ext cx="9680575" cy="1330325"/>
            <a:chOff x="3029" y="8408"/>
            <a:chExt cx="15245" cy="2095"/>
          </a:xfrm>
        </p:grpSpPr>
        <p:grpSp>
          <p:nvGrpSpPr>
            <p:cNvPr id="10" name="组合 9"/>
            <p:cNvGrpSpPr/>
            <p:nvPr/>
          </p:nvGrpSpPr>
          <p:grpSpPr>
            <a:xfrm>
              <a:off x="3029" y="8408"/>
              <a:ext cx="15245" cy="2095"/>
              <a:chOff x="4323" y="3167"/>
              <a:chExt cx="15245" cy="2095"/>
            </a:xfrm>
          </p:grpSpPr>
          <p:sp>
            <p:nvSpPr>
              <p:cNvPr id="12" name="MH_Other_1"/>
              <p:cNvSpPr/>
              <p:nvPr>
                <p:custDataLst>
                  <p:tags r:id="rId2"/>
                </p:custDataLst>
              </p:nvPr>
            </p:nvSpPr>
            <p:spPr>
              <a:xfrm>
                <a:off x="4795" y="4324"/>
                <a:ext cx="759" cy="67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" name="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5628" y="3322"/>
                <a:ext cx="552" cy="5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MH_Other_3"/>
              <p:cNvSpPr/>
              <p:nvPr>
                <p:custDataLst>
                  <p:tags r:id="rId4"/>
                </p:custDataLst>
              </p:nvPr>
            </p:nvSpPr>
            <p:spPr>
              <a:xfrm>
                <a:off x="4377" y="3886"/>
                <a:ext cx="953" cy="95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MH_Other_4"/>
              <p:cNvSpPr/>
              <p:nvPr>
                <p:custDataLst>
                  <p:tags r:id="rId5"/>
                </p:custDataLst>
              </p:nvPr>
            </p:nvSpPr>
            <p:spPr>
              <a:xfrm>
                <a:off x="5103" y="4504"/>
                <a:ext cx="760" cy="75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MH_Other_5"/>
              <p:cNvSpPr/>
              <p:nvPr>
                <p:custDataLst>
                  <p:tags r:id="rId6"/>
                </p:custDataLst>
              </p:nvPr>
            </p:nvSpPr>
            <p:spPr>
              <a:xfrm>
                <a:off x="4391" y="3654"/>
                <a:ext cx="615" cy="6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CCE3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MH_Other_6"/>
              <p:cNvSpPr/>
              <p:nvPr>
                <p:custDataLst>
                  <p:tags r:id="rId7"/>
                </p:custDataLst>
              </p:nvPr>
            </p:nvSpPr>
            <p:spPr>
              <a:xfrm>
                <a:off x="5578" y="3167"/>
                <a:ext cx="147" cy="14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MH_Other_7"/>
              <p:cNvSpPr/>
              <p:nvPr>
                <p:custDataLst>
                  <p:tags r:id="rId8"/>
                </p:custDataLst>
              </p:nvPr>
            </p:nvSpPr>
            <p:spPr>
              <a:xfrm>
                <a:off x="4783" y="3419"/>
                <a:ext cx="205" cy="2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" name="MH_Other_8"/>
              <p:cNvSpPr/>
              <p:nvPr>
                <p:custDataLst>
                  <p:tags r:id="rId9"/>
                </p:custDataLst>
              </p:nvPr>
            </p:nvSpPr>
            <p:spPr>
              <a:xfrm>
                <a:off x="4323" y="5009"/>
                <a:ext cx="135" cy="13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" name="MH_Other_9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23" y="3314"/>
                <a:ext cx="1355" cy="1358"/>
              </a:xfrm>
              <a:prstGeom prst="ellipse">
                <a:avLst/>
              </a:prstGeom>
              <a:noFill/>
              <a:ln w="9525">
                <a:solidFill>
                  <a:srgbClr val="979A9C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lnSpc>
                    <a:spcPct val="130000"/>
                  </a:lnSpc>
                </a:pPr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" name="MH_SubTitle_1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5006" y="3879"/>
                <a:ext cx="14562" cy="89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     </a:t>
                </a:r>
                <a:endParaRPr lang="da-DK" altLang="zh-CN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" name="MH_Other_10"/>
              <p:cNvSpPr/>
              <p:nvPr>
                <p:custDataLst>
                  <p:tags r:id="rId12"/>
                </p:custDataLst>
              </p:nvPr>
            </p:nvSpPr>
            <p:spPr>
              <a:xfrm>
                <a:off x="4691" y="3734"/>
                <a:ext cx="1185" cy="1183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设计意图</a:t>
                </a: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4793" y="9315"/>
              <a:ext cx="13481" cy="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小组合作，交流疑惑，培养团队精神；观察小组活动，确保顺利开展。</a:t>
              </a:r>
              <a:endParaRPr lang="da-DK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Times New Roman Regular" panose="02020603050405020304" charset="0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3792" y="3479333"/>
            <a:ext cx="1414025" cy="7746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0"/>
          <a:srcRect l="4398" t="-1608" r="3616" b="499"/>
          <a:stretch>
            <a:fillRect/>
          </a:stretch>
        </p:blipFill>
        <p:spPr>
          <a:xfrm>
            <a:off x="3503530" y="1954637"/>
            <a:ext cx="5356260" cy="25481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直接连接符 28"/>
          <p:cNvCxnSpPr/>
          <p:nvPr/>
        </p:nvCxnSpPr>
        <p:spPr>
          <a:xfrm flipH="1">
            <a:off x="7124225" y="2042006"/>
            <a:ext cx="570865" cy="2160000"/>
          </a:xfrm>
          <a:prstGeom prst="line">
            <a:avLst/>
          </a:prstGeom>
          <a:ln w="4762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图片 114" descr="截屏2023-11-01 10.25.20"/>
          <p:cNvPicPr>
            <a:picLocks noChangeAspect="1"/>
          </p:cNvPicPr>
          <p:nvPr/>
        </p:nvPicPr>
        <p:blipFill>
          <a:blip r:embed="rId15" cstate="email"/>
          <a:stretch>
            <a:fillRect/>
          </a:stretch>
        </p:blipFill>
        <p:spPr>
          <a:xfrm flipH="1">
            <a:off x="3975100" y="1654810"/>
            <a:ext cx="535305" cy="343535"/>
          </a:xfrm>
          <a:prstGeom prst="rect">
            <a:avLst/>
          </a:prstGeom>
        </p:spPr>
      </p:pic>
      <p:sp>
        <p:nvSpPr>
          <p:cNvPr id="87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9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sp>
        <p:nvSpPr>
          <p:cNvPr id="4" name="椭圆 3"/>
          <p:cNvSpPr/>
          <p:nvPr/>
        </p:nvSpPr>
        <p:spPr>
          <a:xfrm>
            <a:off x="1440576" y="5400301"/>
            <a:ext cx="118477" cy="11847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" y="5318876"/>
            <a:ext cx="1513150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环节4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微软雅黑" charset="0"/>
            </a:endParaRPr>
          </a:p>
        </p:txBody>
      </p:sp>
      <p:sp>
        <p:nvSpPr>
          <p:cNvPr id="45" name="矩形 44"/>
          <p:cNvSpPr/>
          <p:nvPr/>
        </p:nvSpPr>
        <p:spPr>
          <a:xfrm rot="20530616">
            <a:off x="4460613" y="1964555"/>
            <a:ext cx="45719" cy="21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 rot="9527728" flipH="1">
            <a:off x="8083727" y="1881693"/>
            <a:ext cx="45719" cy="21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 rot="5400000">
            <a:off x="5962490" y="569435"/>
            <a:ext cx="76200" cy="25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 rot="1123520">
            <a:off x="3739877" y="1959104"/>
            <a:ext cx="45719" cy="21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7" name="图片 9" descr="8425677"/>
          <p:cNvPicPr>
            <a:picLocks noChangeAspect="1"/>
          </p:cNvPicPr>
          <p:nvPr/>
        </p:nvPicPr>
        <p:blipFill>
          <a:blip r:embed="rId16" cstate="email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21430" y="1460500"/>
            <a:ext cx="802640" cy="802640"/>
          </a:xfrm>
          <a:prstGeom prst="rect">
            <a:avLst/>
          </a:prstGeom>
        </p:spPr>
      </p:pic>
      <p:pic>
        <p:nvPicPr>
          <p:cNvPr id="69" name="图片 23" descr="8425677"/>
          <p:cNvPicPr>
            <a:picLocks noChangeAspect="1"/>
          </p:cNvPicPr>
          <p:nvPr/>
        </p:nvPicPr>
        <p:blipFill>
          <a:blip r:embed="rId18" cstate="email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55840" y="1348105"/>
            <a:ext cx="857250" cy="85725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4131310" y="4550410"/>
            <a:ext cx="1296035" cy="36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VLAN20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6536055" y="4556125"/>
            <a:ext cx="1158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VLAN20</a:t>
            </a:r>
          </a:p>
        </p:txBody>
      </p:sp>
      <p:sp>
        <p:nvSpPr>
          <p:cNvPr id="79" name="乘 31"/>
          <p:cNvSpPr/>
          <p:nvPr/>
        </p:nvSpPr>
        <p:spPr>
          <a:xfrm>
            <a:off x="3975100" y="1348105"/>
            <a:ext cx="765175" cy="915035"/>
          </a:xfrm>
          <a:prstGeom prst="mathMultiply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0" name="图片 72" descr="21602150"/>
          <p:cNvPicPr>
            <a:picLocks noChangeAspect="1"/>
          </p:cNvPicPr>
          <p:nvPr/>
        </p:nvPicPr>
        <p:blipFill>
          <a:blip r:embed="rId20" cstate="email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7267944">
            <a:off x="2664460" y="3532505"/>
            <a:ext cx="591820" cy="375920"/>
          </a:xfrm>
          <a:prstGeom prst="rect">
            <a:avLst/>
          </a:prstGeom>
        </p:spPr>
      </p:pic>
      <p:pic>
        <p:nvPicPr>
          <p:cNvPr id="81" name="图片 72" descr="21602150"/>
          <p:cNvPicPr>
            <a:picLocks noChangeAspect="1"/>
          </p:cNvPicPr>
          <p:nvPr/>
        </p:nvPicPr>
        <p:blipFill>
          <a:blip r:embed="rId20" cstate="email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18890" y="1266190"/>
            <a:ext cx="532765" cy="338455"/>
          </a:xfrm>
          <a:prstGeom prst="rect">
            <a:avLst/>
          </a:prstGeom>
        </p:spPr>
      </p:pic>
      <p:pic>
        <p:nvPicPr>
          <p:cNvPr id="82" name="图片 72" descr="21602150"/>
          <p:cNvPicPr>
            <a:picLocks noChangeAspect="1"/>
          </p:cNvPicPr>
          <p:nvPr/>
        </p:nvPicPr>
        <p:blipFill>
          <a:blip r:embed="rId20" cstate="email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4077637">
            <a:off x="7813675" y="1489075"/>
            <a:ext cx="558800" cy="354330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2814955" y="4550410"/>
            <a:ext cx="1159510" cy="398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VLAN10</a:t>
            </a:r>
          </a:p>
        </p:txBody>
      </p:sp>
      <p:grpSp>
        <p:nvGrpSpPr>
          <p:cNvPr id="122" name="组合 121"/>
          <p:cNvGrpSpPr/>
          <p:nvPr/>
        </p:nvGrpSpPr>
        <p:grpSpPr>
          <a:xfrm>
            <a:off x="2979420" y="3543935"/>
            <a:ext cx="1151890" cy="996315"/>
            <a:chOff x="15201" y="5264"/>
            <a:chExt cx="6099" cy="5268"/>
          </a:xfrm>
        </p:grpSpPr>
        <p:pic>
          <p:nvPicPr>
            <p:cNvPr id="116" name="图片 115" descr="/Users/yangfuning/Library/Containers/com.kingsoft.wpsoffice.mac/Data/tmp/photoedit2/20231101103439/temp.pngtemp"/>
            <p:cNvPicPr>
              <a:picLocks noChangeAspect="1"/>
            </p:cNvPicPr>
            <p:nvPr/>
          </p:nvPicPr>
          <p:blipFill>
            <a:blip r:embed="rId22" cstate="email"/>
            <a:stretch>
              <a:fillRect/>
            </a:stretch>
          </p:blipFill>
          <p:spPr>
            <a:xfrm>
              <a:off x="15201" y="5264"/>
              <a:ext cx="6099" cy="5268"/>
            </a:xfrm>
            <a:prstGeom prst="rect">
              <a:avLst/>
            </a:prstGeom>
          </p:spPr>
        </p:pic>
        <p:sp>
          <p:nvSpPr>
            <p:cNvPr id="118" name="矩形 117"/>
            <p:cNvSpPr/>
            <p:nvPr/>
          </p:nvSpPr>
          <p:spPr>
            <a:xfrm>
              <a:off x="16025" y="6134"/>
              <a:ext cx="4459" cy="2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7823835" y="4570730"/>
            <a:ext cx="1295400" cy="342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VLAN10</a:t>
            </a:r>
          </a:p>
        </p:txBody>
      </p:sp>
      <p:grpSp>
        <p:nvGrpSpPr>
          <p:cNvPr id="126" name="组合 125"/>
          <p:cNvGrpSpPr/>
          <p:nvPr/>
        </p:nvGrpSpPr>
        <p:grpSpPr>
          <a:xfrm>
            <a:off x="7823835" y="3480435"/>
            <a:ext cx="1158240" cy="1001395"/>
            <a:chOff x="15201" y="5264"/>
            <a:chExt cx="6098" cy="5268"/>
          </a:xfrm>
        </p:grpSpPr>
        <p:pic>
          <p:nvPicPr>
            <p:cNvPr id="127" name="图片 126" descr="/Users/yangfuning/Library/Containers/com.kingsoft.wpsoffice.mac/Data/tmp/photoedit2/20231101103439/temp.pngtemp"/>
            <p:cNvPicPr>
              <a:picLocks noChangeAspect="1"/>
            </p:cNvPicPr>
            <p:nvPr/>
          </p:nvPicPr>
          <p:blipFill>
            <a:blip r:embed="rId23" cstate="email"/>
            <a:stretch>
              <a:fillRect/>
            </a:stretch>
          </p:blipFill>
          <p:spPr>
            <a:xfrm>
              <a:off x="15201" y="5264"/>
              <a:ext cx="6099" cy="5268"/>
            </a:xfrm>
            <a:prstGeom prst="rect">
              <a:avLst/>
            </a:prstGeom>
          </p:spPr>
        </p:pic>
        <p:sp>
          <p:nvSpPr>
            <p:cNvPr id="128" name="矩形 127"/>
            <p:cNvSpPr/>
            <p:nvPr/>
          </p:nvSpPr>
          <p:spPr>
            <a:xfrm>
              <a:off x="16017" y="5963"/>
              <a:ext cx="4467" cy="2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29" name="图片 128" descr="/Users/yangfuning/Library/Containers/com.kingsoft.wpsoffice.mac/Data/tmp/photoedit2/20231101103625/temp.pngtemp"/>
          <p:cNvPicPr>
            <a:picLocks noChangeAspect="1"/>
          </p:cNvPicPr>
          <p:nvPr/>
        </p:nvPicPr>
        <p:blipFill>
          <a:blip r:embed="rId24" cstate="email"/>
          <a:stretch>
            <a:fillRect/>
          </a:stretch>
        </p:blipFill>
        <p:spPr>
          <a:xfrm>
            <a:off x="4131310" y="3505835"/>
            <a:ext cx="1159510" cy="1106170"/>
          </a:xfrm>
          <a:prstGeom prst="rect">
            <a:avLst/>
          </a:prstGeom>
        </p:spPr>
      </p:pic>
      <p:pic>
        <p:nvPicPr>
          <p:cNvPr id="130" name="图片 129" descr="/Users/yangfuning/Library/Containers/com.kingsoft.wpsoffice.mac/Data/tmp/photoedit2/20231101103625/temp.pngtemp"/>
          <p:cNvPicPr>
            <a:picLocks noChangeAspect="1"/>
          </p:cNvPicPr>
          <p:nvPr/>
        </p:nvPicPr>
        <p:blipFill>
          <a:blip r:embed="rId24" cstate="email"/>
          <a:stretch>
            <a:fillRect/>
          </a:stretch>
        </p:blipFill>
        <p:spPr>
          <a:xfrm>
            <a:off x="6536055" y="3465830"/>
            <a:ext cx="1158875" cy="1105535"/>
          </a:xfrm>
          <a:prstGeom prst="rect">
            <a:avLst/>
          </a:prstGeom>
        </p:spPr>
      </p:pic>
      <p:pic>
        <p:nvPicPr>
          <p:cNvPr id="138" name="图片 137" descr="截屏2023-10-29 11.56.14"/>
          <p:cNvPicPr>
            <a:picLocks noChangeAspect="1"/>
          </p:cNvPicPr>
          <p:nvPr/>
        </p:nvPicPr>
        <p:blipFill>
          <a:blip r:embed="rId25" cstate="email"/>
          <a:stretch>
            <a:fillRect/>
          </a:stretch>
        </p:blipFill>
        <p:spPr>
          <a:xfrm>
            <a:off x="10635484" y="913448"/>
            <a:ext cx="1385066" cy="1032827"/>
          </a:xfrm>
          <a:prstGeom prst="rect">
            <a:avLst/>
          </a:prstGeom>
        </p:spPr>
      </p:pic>
      <p:pic>
        <p:nvPicPr>
          <p:cNvPr id="83" name="图片 72" descr="21602150"/>
          <p:cNvPicPr>
            <a:picLocks noChangeAspect="1"/>
          </p:cNvPicPr>
          <p:nvPr/>
        </p:nvPicPr>
        <p:blipFill>
          <a:blip r:embed="rId26" cstate="email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5014520">
            <a:off x="5093335" y="3579495"/>
            <a:ext cx="419735" cy="3740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82275" y="3110865"/>
            <a:ext cx="1333500" cy="948690"/>
            <a:chOff x="3745765" y="-1253444"/>
            <a:chExt cx="2989580" cy="2513965"/>
          </a:xfrm>
        </p:grpSpPr>
        <p:pic>
          <p:nvPicPr>
            <p:cNvPr id="6" name="图片 5" descr="截屏2023-11-02 16.27.49"/>
            <p:cNvPicPr>
              <a:picLocks noChangeAspect="1"/>
            </p:cNvPicPr>
            <p:nvPr/>
          </p:nvPicPr>
          <p:blipFill>
            <a:blip r:embed="rId28" cstate="email"/>
            <a:srcRect/>
            <a:stretch>
              <a:fillRect/>
            </a:stretch>
          </p:blipFill>
          <p:spPr>
            <a:xfrm>
              <a:off x="3745765" y="-1253444"/>
              <a:ext cx="2989580" cy="25139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图片 1" descr="/Users/yangfuning/Library/Containers/com.kingsoft.wpsoffice.mac/Data/tmp/photoedit2/20231104230059/temp.pngtemp"/>
            <p:cNvPicPr>
              <a:picLocks noChangeAspect="1"/>
            </p:cNvPicPr>
            <p:nvPr/>
          </p:nvPicPr>
          <p:blipFill>
            <a:blip r:embed="rId29" cstate="email"/>
            <a:srcRect/>
            <a:stretch>
              <a:fillRect/>
            </a:stretch>
          </p:blipFill>
          <p:spPr>
            <a:xfrm>
              <a:off x="3819742" y="-1137151"/>
              <a:ext cx="2841626" cy="1633590"/>
            </a:xfrm>
            <a:prstGeom prst="rect">
              <a:avLst/>
            </a:prstGeom>
            <a:noFill/>
            <a:ln w="57150">
              <a:noFill/>
            </a:ln>
            <a:effectLst/>
          </p:spPr>
        </p:pic>
      </p:grpSp>
      <p:cxnSp>
        <p:nvCxnSpPr>
          <p:cNvPr id="31" name="直接连接符 170"/>
          <p:cNvCxnSpPr/>
          <p:nvPr/>
        </p:nvCxnSpPr>
        <p:spPr>
          <a:xfrm flipH="1">
            <a:off x="1488385" y="1672382"/>
            <a:ext cx="25400" cy="5264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527893" y="192405"/>
            <a:ext cx="4527550" cy="480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跨多台交换机的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VLAN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划分</a:t>
            </a:r>
          </a:p>
        </p:txBody>
      </p:sp>
      <p:sp>
        <p:nvSpPr>
          <p:cNvPr id="33" name="椭圆 32"/>
          <p:cNvSpPr/>
          <p:nvPr/>
        </p:nvSpPr>
        <p:spPr>
          <a:xfrm>
            <a:off x="1458991" y="26024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-128247" y="2347783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35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4827" y="2180186"/>
              <a:ext cx="1333356" cy="34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联系实际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创设情境</a:t>
              </a:r>
            </a:p>
          </p:txBody>
        </p:sp>
      </p:grpSp>
      <p:sp>
        <p:nvSpPr>
          <p:cNvPr id="37" name="椭圆 36"/>
          <p:cNvSpPr/>
          <p:nvPr/>
        </p:nvSpPr>
        <p:spPr>
          <a:xfrm>
            <a:off x="1465341" y="35930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-121897" y="3364498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51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34827" y="2180186"/>
              <a:ext cx="1333356" cy="34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独学善思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合作展示</a:t>
              </a:r>
            </a:p>
          </p:txBody>
        </p:sp>
      </p:grpSp>
      <p:sp>
        <p:nvSpPr>
          <p:cNvPr id="54" name="椭圆 53"/>
          <p:cNvSpPr/>
          <p:nvPr/>
        </p:nvSpPr>
        <p:spPr>
          <a:xfrm>
            <a:off x="1466611" y="460401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130175" y="4381213"/>
            <a:ext cx="1560195" cy="594360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56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34827" y="2180186"/>
              <a:ext cx="1333356" cy="358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讲解新知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化解疑难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429260" y="1515745"/>
            <a:ext cx="2001520" cy="494030"/>
            <a:chOff x="-676" y="2387"/>
            <a:chExt cx="3152" cy="778"/>
          </a:xfrm>
        </p:grpSpPr>
        <p:grpSp>
          <p:nvGrpSpPr>
            <p:cNvPr id="8" name="组合 7"/>
            <p:cNvGrpSpPr/>
            <p:nvPr/>
          </p:nvGrpSpPr>
          <p:grpSpPr>
            <a:xfrm>
              <a:off x="-676" y="2387"/>
              <a:ext cx="2970" cy="779"/>
              <a:chOff x="44173" y="2254868"/>
              <a:chExt cx="1625137" cy="330841"/>
            </a:xfrm>
            <a:solidFill>
              <a:srgbClr val="FFC000"/>
            </a:solidFill>
          </p:grpSpPr>
          <p:sp>
            <p:nvSpPr>
              <p:cNvPr id="11" name="箭头: 五边形 31"/>
              <p:cNvSpPr/>
              <p:nvPr/>
            </p:nvSpPr>
            <p:spPr>
              <a:xfrm>
                <a:off x="413812" y="2254868"/>
                <a:ext cx="1211143" cy="284962"/>
              </a:xfrm>
              <a:prstGeom prst="homePlate">
                <a:avLst>
                  <a:gd name="adj" fmla="val 7027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44173" y="2300747"/>
                <a:ext cx="1625137" cy="28496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第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2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课时</a:t>
                </a:r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2290" y="2634"/>
              <a:ext cx="187" cy="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23415" y="5339080"/>
            <a:ext cx="10523855" cy="1330325"/>
            <a:chOff x="3029" y="8408"/>
            <a:chExt cx="16573" cy="2095"/>
          </a:xfrm>
        </p:grpSpPr>
        <p:grpSp>
          <p:nvGrpSpPr>
            <p:cNvPr id="14" name="组合 13"/>
            <p:cNvGrpSpPr/>
            <p:nvPr/>
          </p:nvGrpSpPr>
          <p:grpSpPr>
            <a:xfrm>
              <a:off x="3029" y="8408"/>
              <a:ext cx="15245" cy="2095"/>
              <a:chOff x="4323" y="3167"/>
              <a:chExt cx="15245" cy="2095"/>
            </a:xfrm>
          </p:grpSpPr>
          <p:sp>
            <p:nvSpPr>
              <p:cNvPr id="15" name="MH_Other_1"/>
              <p:cNvSpPr/>
              <p:nvPr>
                <p:custDataLst>
                  <p:tags r:id="rId2"/>
                </p:custDataLst>
              </p:nvPr>
            </p:nvSpPr>
            <p:spPr>
              <a:xfrm>
                <a:off x="4795" y="4324"/>
                <a:ext cx="759" cy="67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5628" y="3322"/>
                <a:ext cx="552" cy="5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" name="MH_Other_3"/>
              <p:cNvSpPr/>
              <p:nvPr>
                <p:custDataLst>
                  <p:tags r:id="rId4"/>
                </p:custDataLst>
              </p:nvPr>
            </p:nvSpPr>
            <p:spPr>
              <a:xfrm>
                <a:off x="4377" y="3886"/>
                <a:ext cx="953" cy="95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" name="MH_Other_4"/>
              <p:cNvSpPr/>
              <p:nvPr>
                <p:custDataLst>
                  <p:tags r:id="rId5"/>
                </p:custDataLst>
              </p:nvPr>
            </p:nvSpPr>
            <p:spPr>
              <a:xfrm>
                <a:off x="5103" y="4504"/>
                <a:ext cx="760" cy="75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" name="MH_Other_5"/>
              <p:cNvSpPr/>
              <p:nvPr>
                <p:custDataLst>
                  <p:tags r:id="rId6"/>
                </p:custDataLst>
              </p:nvPr>
            </p:nvSpPr>
            <p:spPr>
              <a:xfrm>
                <a:off x="4391" y="3654"/>
                <a:ext cx="615" cy="6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CCE3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MH_Other_6"/>
              <p:cNvSpPr/>
              <p:nvPr>
                <p:custDataLst>
                  <p:tags r:id="rId7"/>
                </p:custDataLst>
              </p:nvPr>
            </p:nvSpPr>
            <p:spPr>
              <a:xfrm>
                <a:off x="5578" y="3167"/>
                <a:ext cx="147" cy="14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MH_Other_7"/>
              <p:cNvSpPr/>
              <p:nvPr>
                <p:custDataLst>
                  <p:tags r:id="rId8"/>
                </p:custDataLst>
              </p:nvPr>
            </p:nvSpPr>
            <p:spPr>
              <a:xfrm>
                <a:off x="4783" y="3419"/>
                <a:ext cx="205" cy="2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MH_Other_8"/>
              <p:cNvSpPr/>
              <p:nvPr>
                <p:custDataLst>
                  <p:tags r:id="rId9"/>
                </p:custDataLst>
              </p:nvPr>
            </p:nvSpPr>
            <p:spPr>
              <a:xfrm>
                <a:off x="4323" y="5009"/>
                <a:ext cx="135" cy="13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MH_Other_9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623" y="3314"/>
                <a:ext cx="1355" cy="1358"/>
              </a:xfrm>
              <a:prstGeom prst="ellipse">
                <a:avLst/>
              </a:prstGeom>
              <a:noFill/>
              <a:ln w="9525">
                <a:solidFill>
                  <a:srgbClr val="979A9C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lnSpc>
                    <a:spcPct val="130000"/>
                  </a:lnSpc>
                </a:pPr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MH_SubTitle_1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5006" y="3636"/>
                <a:ext cx="14562" cy="144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     </a:t>
                </a:r>
                <a:endParaRPr lang="da-DK" altLang="zh-CN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MH_Other_10"/>
              <p:cNvSpPr/>
              <p:nvPr>
                <p:custDataLst>
                  <p:tags r:id="rId12"/>
                </p:custDataLst>
              </p:nvPr>
            </p:nvSpPr>
            <p:spPr>
              <a:xfrm>
                <a:off x="4691" y="3734"/>
                <a:ext cx="1185" cy="1183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设计意图</a:t>
                </a: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780" y="8858"/>
              <a:ext cx="14822" cy="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化抽象为直观，</a:t>
              </a:r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以“动画形式”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分析</a:t>
              </a:r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实验的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不足之处；</a:t>
              </a:r>
              <a:endParaRPr lang="en-US" altLang="zh-CN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经过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发现、分析、解决问题，突破难点 — 跨交换机划分</a:t>
              </a:r>
              <a:r>
                <a:rPr lang="en-US" altLang="zh-CN" sz="18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Times New Roman Regular" panose="02020603050405020304" charset="0"/>
                  <a:sym typeface="+mn-ea"/>
                </a:rPr>
                <a:t>VLAN</a:t>
              </a:r>
              <a:r>
                <a:rPr lang="zh-CN" altLang="en-US" sz="18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Times New Roman Regular" panose="02020603050405020304" charset="0"/>
                  <a:sym typeface="+mn-ea"/>
                </a:rPr>
                <a:t>。</a:t>
              </a:r>
              <a:endParaRPr kumimoji="1" lang="zh-CN" altLang="en-US" dirty="0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61765" y="2111571"/>
            <a:ext cx="1225105" cy="67117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040841" y="959346"/>
            <a:ext cx="206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Trunk</a:t>
            </a:r>
            <a:r>
              <a:rPr kumimoji="1"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端口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0901 -0.31481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-165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1B0F0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185185 L 0.336927 -0.00694444 " pathEditMode="relative" rAng="0" ptsTypes="">
                                      <p:cBhvr>
                                        <p:cTn id="22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0" y="-1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1B0F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61458 -0.00481481 L 0.0736458 0.287222 " pathEditMode="relative" rAng="0" ptsTypes="">
                                      <p:cBhvr>
                                        <p:cTn id="3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0" y="167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1B0F0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9792 0.00250001 L -0.0564583 -0.225556 " pathEditMode="relative" rAng="0" ptsTypes="">
                                      <p:cBhvr>
                                        <p:cTn id="4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0" y="-1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ldLvl="0" animBg="1"/>
      <p:bldP spid="32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581275" y="975995"/>
            <a:ext cx="8901430" cy="3627755"/>
            <a:chOff x="4065" y="1537"/>
            <a:chExt cx="14018" cy="5713"/>
          </a:xfrm>
        </p:grpSpPr>
        <p:grpSp>
          <p:nvGrpSpPr>
            <p:cNvPr id="56" name="组合 55"/>
            <p:cNvGrpSpPr/>
            <p:nvPr/>
          </p:nvGrpSpPr>
          <p:grpSpPr>
            <a:xfrm>
              <a:off x="4065" y="1537"/>
              <a:ext cx="14018" cy="5713"/>
              <a:chOff x="284998" y="383860"/>
              <a:chExt cx="11727060" cy="5246032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284998" y="383860"/>
                <a:ext cx="11727060" cy="5246032"/>
              </a:xfrm>
              <a:prstGeom prst="rect">
                <a:avLst/>
              </a:prstGeom>
              <a:solidFill>
                <a:srgbClr val="A888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/>
            </p:nvPicPr>
            <p:blipFill rotWithShape="1">
              <a:blip r:embed="rId14" cstate="email"/>
              <a:srcRect/>
              <a:stretch>
                <a:fillRect/>
              </a:stretch>
            </p:blipFill>
            <p:spPr>
              <a:xfrm>
                <a:off x="481391" y="528638"/>
                <a:ext cx="11364706" cy="4966072"/>
              </a:xfrm>
              <a:prstGeom prst="rect">
                <a:avLst/>
              </a:prstGeom>
            </p:spPr>
          </p:pic>
        </p:grpSp>
        <p:sp>
          <p:nvSpPr>
            <p:cNvPr id="18" name="文本框 17"/>
            <p:cNvSpPr txBox="1"/>
            <p:nvPr/>
          </p:nvSpPr>
          <p:spPr>
            <a:xfrm>
              <a:off x="8344" y="2070"/>
              <a:ext cx="8796" cy="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fontAlgn="auto">
                <a:lnSpc>
                  <a:spcPct val="200000"/>
                </a:lnSpc>
                <a:buAutoNum type="arabicPeriod"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含义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endParaRPr>
            </a:p>
            <a:p>
              <a:pPr marL="228600" indent="-228600" fontAlgn="auto">
                <a:lnSpc>
                  <a:spcPct val="200000"/>
                </a:lnSpc>
                <a:buAutoNum type="arabicPeriod"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作用及优点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（重点）</a:t>
              </a:r>
              <a:endParaRPr lang="en-US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charset="0"/>
              </a:endParaRPr>
            </a:p>
            <a:p>
              <a:pPr marL="228600" indent="-228600" fontAlgn="auto">
                <a:lnSpc>
                  <a:spcPct val="200000"/>
                </a:lnSpc>
                <a:buAutoNum type="arabicPeriod"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基于单台交换机的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VLAN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划分</a:t>
              </a:r>
            </a:p>
            <a:p>
              <a:pPr indent="0" fontAlgn="auto">
                <a:lnSpc>
                  <a:spcPct val="200000"/>
                </a:lnSpc>
                <a:buNone/>
              </a:pP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endParaRPr>
            </a:p>
            <a:p>
              <a:pPr indent="0" fontAlgn="auto">
                <a:lnSpc>
                  <a:spcPct val="200000"/>
                </a:lnSpc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4.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跨多台交换机的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VLAN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划分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（难点）</a:t>
              </a:r>
            </a:p>
          </p:txBody>
        </p:sp>
      </p:grpSp>
      <p:sp>
        <p:nvSpPr>
          <p:cNvPr id="3" name="双大括号 2"/>
          <p:cNvSpPr/>
          <p:nvPr/>
        </p:nvSpPr>
        <p:spPr>
          <a:xfrm>
            <a:off x="8364098" y="2888655"/>
            <a:ext cx="3436951" cy="783392"/>
          </a:xfrm>
          <a:prstGeom prst="brace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双大括号 1"/>
          <p:cNvSpPr/>
          <p:nvPr/>
        </p:nvSpPr>
        <p:spPr>
          <a:xfrm>
            <a:off x="8010798" y="2127048"/>
            <a:ext cx="5070156" cy="660678"/>
          </a:xfrm>
          <a:prstGeom prst="brace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37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  <p:cxnSp>
        <p:nvCxnSpPr>
          <p:cNvPr id="44" name="直接连接符 170"/>
          <p:cNvCxnSpPr>
            <a:stCxn id="71" idx="0"/>
          </p:cNvCxnSpPr>
          <p:nvPr/>
        </p:nvCxnSpPr>
        <p:spPr>
          <a:xfrm flipH="1">
            <a:off x="1488385" y="1672382"/>
            <a:ext cx="25400" cy="5264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1458991" y="26024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-128247" y="2347783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86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34827" y="2180186"/>
              <a:ext cx="1333356" cy="34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联系实际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创设情境</a:t>
              </a:r>
            </a:p>
          </p:txBody>
        </p:sp>
      </p:grpSp>
      <p:sp>
        <p:nvSpPr>
          <p:cNvPr id="93" name="椭圆 92"/>
          <p:cNvSpPr/>
          <p:nvPr/>
        </p:nvSpPr>
        <p:spPr>
          <a:xfrm>
            <a:off x="1465341" y="359309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-121897" y="3364498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97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34827" y="2180186"/>
              <a:ext cx="1333356" cy="34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独学善思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合作展示</a:t>
              </a:r>
            </a:p>
          </p:txBody>
        </p:sp>
      </p:grpSp>
      <p:sp>
        <p:nvSpPr>
          <p:cNvPr id="127" name="椭圆 126"/>
          <p:cNvSpPr/>
          <p:nvPr/>
        </p:nvSpPr>
        <p:spPr>
          <a:xfrm>
            <a:off x="1466611" y="460401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-130175" y="4381213"/>
            <a:ext cx="1560195" cy="594360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129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134827" y="2180186"/>
              <a:ext cx="1333356" cy="358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讲解新知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化解疑难</a:t>
              </a:r>
            </a:p>
          </p:txBody>
        </p:sp>
      </p:grpSp>
      <p:sp>
        <p:nvSpPr>
          <p:cNvPr id="8" name="椭圆 7"/>
          <p:cNvSpPr/>
          <p:nvPr/>
        </p:nvSpPr>
        <p:spPr>
          <a:xfrm>
            <a:off x="1440576" y="5628901"/>
            <a:ext cx="118477" cy="1184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142217" y="5381868"/>
            <a:ext cx="1560458" cy="610419"/>
            <a:chOff x="134827" y="2141479"/>
            <a:chExt cx="1560621" cy="408243"/>
          </a:xfrm>
          <a:solidFill>
            <a:srgbClr val="005696"/>
          </a:solidFill>
        </p:grpSpPr>
        <p:sp>
          <p:nvSpPr>
            <p:cNvPr id="10" name="箭头: 五边形 31"/>
            <p:cNvSpPr/>
            <p:nvPr/>
          </p:nvSpPr>
          <p:spPr>
            <a:xfrm>
              <a:off x="256181" y="2141479"/>
              <a:ext cx="1439267" cy="408243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4827" y="2180186"/>
              <a:ext cx="1333356" cy="349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引导总结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rPr>
                <a:t>回顾板书</a:t>
              </a:r>
            </a:p>
          </p:txBody>
        </p:sp>
      </p:grpSp>
      <p:sp>
        <p:nvSpPr>
          <p:cNvPr id="7" name="双大括号 6"/>
          <p:cNvSpPr/>
          <p:nvPr/>
        </p:nvSpPr>
        <p:spPr>
          <a:xfrm>
            <a:off x="4952623" y="1555492"/>
            <a:ext cx="9176385" cy="1760220"/>
          </a:xfrm>
          <a:prstGeom prst="bracePair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17825" y="2238375"/>
            <a:ext cx="2061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5.5 VLAN</a:t>
            </a: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划分技术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077291" y="2105374"/>
            <a:ext cx="3554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实验步骤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划分原理</a:t>
            </a:r>
            <a:r>
              <a:rPr lang="zh-CN" altLang="en-US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（重点）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Access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端口的功能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507424" y="2839144"/>
            <a:ext cx="23747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实验步骤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划分原理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Trunk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端口的功能</a:t>
            </a:r>
          </a:p>
          <a:p>
            <a:pPr marL="342900" indent="-342900" fontAlgn="auto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Tag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标签（</a:t>
            </a:r>
            <a:r>
              <a:rPr lang="zh-CN" altLang="en-US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charset="0"/>
              </a:rPr>
              <a:t>难点）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429260" y="1515745"/>
            <a:ext cx="2001520" cy="494030"/>
            <a:chOff x="-676" y="2387"/>
            <a:chExt cx="3152" cy="778"/>
          </a:xfrm>
        </p:grpSpPr>
        <p:grpSp>
          <p:nvGrpSpPr>
            <p:cNvPr id="12" name="组合 11"/>
            <p:cNvGrpSpPr/>
            <p:nvPr/>
          </p:nvGrpSpPr>
          <p:grpSpPr>
            <a:xfrm>
              <a:off x="-676" y="2387"/>
              <a:ext cx="2970" cy="779"/>
              <a:chOff x="44173" y="2254868"/>
              <a:chExt cx="1625137" cy="330841"/>
            </a:xfrm>
            <a:solidFill>
              <a:srgbClr val="FFC000"/>
            </a:solidFill>
          </p:grpSpPr>
          <p:sp>
            <p:nvSpPr>
              <p:cNvPr id="16" name="箭头: 五边形 31"/>
              <p:cNvSpPr/>
              <p:nvPr/>
            </p:nvSpPr>
            <p:spPr>
              <a:xfrm>
                <a:off x="413812" y="2254868"/>
                <a:ext cx="1211143" cy="284962"/>
              </a:xfrm>
              <a:prstGeom prst="homePlate">
                <a:avLst>
                  <a:gd name="adj" fmla="val 7027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微软雅黑" pitchFamily="34" charset="-122"/>
                  <a:ea typeface="微软雅黑" pitchFamily="34" charset="-122"/>
                  <a:sym typeface="思源黑体" panose="020B0500000000000000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44173" y="2300747"/>
                <a:ext cx="1625137" cy="28496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第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2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思源黑体" panose="020B0500000000000000" pitchFamily="34" charset="-122"/>
                  </a:rPr>
                  <a:t>课时</a:t>
                </a:r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2290" y="2634"/>
              <a:ext cx="187" cy="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5"/>
          <a:srcRect l="24629" t="52365" r="28547"/>
          <a:stretch>
            <a:fillRect/>
          </a:stretch>
        </p:blipFill>
        <p:spPr>
          <a:xfrm>
            <a:off x="2262931" y="3845878"/>
            <a:ext cx="3066415" cy="156019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1923415" y="5339080"/>
            <a:ext cx="9680575" cy="1330325"/>
            <a:chOff x="3029" y="8408"/>
            <a:chExt cx="15245" cy="2095"/>
          </a:xfrm>
        </p:grpSpPr>
        <p:grpSp>
          <p:nvGrpSpPr>
            <p:cNvPr id="21" name="组合 20"/>
            <p:cNvGrpSpPr/>
            <p:nvPr/>
          </p:nvGrpSpPr>
          <p:grpSpPr>
            <a:xfrm>
              <a:off x="3029" y="8408"/>
              <a:ext cx="15245" cy="2095"/>
              <a:chOff x="4323" y="3167"/>
              <a:chExt cx="15245" cy="2095"/>
            </a:xfrm>
          </p:grpSpPr>
          <p:sp>
            <p:nvSpPr>
              <p:cNvPr id="22" name="MH_Other_1"/>
              <p:cNvSpPr/>
              <p:nvPr>
                <p:custDataLst>
                  <p:tags r:id="rId1"/>
                </p:custDataLst>
              </p:nvPr>
            </p:nvSpPr>
            <p:spPr>
              <a:xfrm>
                <a:off x="4795" y="4324"/>
                <a:ext cx="759" cy="67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3" name="MH_Other_2"/>
              <p:cNvSpPr/>
              <p:nvPr>
                <p:custDataLst>
                  <p:tags r:id="rId2"/>
                </p:custDataLst>
              </p:nvPr>
            </p:nvSpPr>
            <p:spPr>
              <a:xfrm>
                <a:off x="5628" y="3322"/>
                <a:ext cx="552" cy="5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MH_Other_3"/>
              <p:cNvSpPr/>
              <p:nvPr>
                <p:custDataLst>
                  <p:tags r:id="rId3"/>
                </p:custDataLst>
              </p:nvPr>
            </p:nvSpPr>
            <p:spPr>
              <a:xfrm>
                <a:off x="4377" y="3886"/>
                <a:ext cx="953" cy="95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MH_Other_4"/>
              <p:cNvSpPr/>
              <p:nvPr>
                <p:custDataLst>
                  <p:tags r:id="rId4"/>
                </p:custDataLst>
              </p:nvPr>
            </p:nvSpPr>
            <p:spPr>
              <a:xfrm>
                <a:off x="5103" y="4504"/>
                <a:ext cx="760" cy="75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MH_Other_5"/>
              <p:cNvSpPr/>
              <p:nvPr>
                <p:custDataLst>
                  <p:tags r:id="rId5"/>
                </p:custDataLst>
              </p:nvPr>
            </p:nvSpPr>
            <p:spPr>
              <a:xfrm>
                <a:off x="4391" y="3654"/>
                <a:ext cx="615" cy="6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CCE3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" name="MH_Other_6"/>
              <p:cNvSpPr/>
              <p:nvPr>
                <p:custDataLst>
                  <p:tags r:id="rId6"/>
                </p:custDataLst>
              </p:nvPr>
            </p:nvSpPr>
            <p:spPr>
              <a:xfrm>
                <a:off x="5578" y="3167"/>
                <a:ext cx="147" cy="14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" name="MH_Other_7"/>
              <p:cNvSpPr/>
              <p:nvPr>
                <p:custDataLst>
                  <p:tags r:id="rId7"/>
                </p:custDataLst>
              </p:nvPr>
            </p:nvSpPr>
            <p:spPr>
              <a:xfrm>
                <a:off x="4783" y="3419"/>
                <a:ext cx="205" cy="2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0" name="MH_Other_8"/>
              <p:cNvSpPr/>
              <p:nvPr>
                <p:custDataLst>
                  <p:tags r:id="rId8"/>
                </p:custDataLst>
              </p:nvPr>
            </p:nvSpPr>
            <p:spPr>
              <a:xfrm>
                <a:off x="4323" y="5009"/>
                <a:ext cx="135" cy="13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1" name="MH_Other_9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623" y="3314"/>
                <a:ext cx="1355" cy="1358"/>
              </a:xfrm>
              <a:prstGeom prst="ellipse">
                <a:avLst/>
              </a:prstGeom>
              <a:noFill/>
              <a:ln w="9525">
                <a:solidFill>
                  <a:srgbClr val="979A9C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lnSpc>
                    <a:spcPct val="130000"/>
                  </a:lnSpc>
                </a:pPr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2" name="MH_SubTitle_1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006" y="3879"/>
                <a:ext cx="14562" cy="89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     </a:t>
                </a:r>
                <a:endParaRPr lang="da-DK" altLang="zh-CN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" name="MH_Other_10"/>
              <p:cNvSpPr/>
              <p:nvPr>
                <p:custDataLst>
                  <p:tags r:id="rId11"/>
                </p:custDataLst>
              </p:nvPr>
            </p:nvSpPr>
            <p:spPr>
              <a:xfrm>
                <a:off x="4691" y="3734"/>
                <a:ext cx="1185" cy="1183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设计意图</a:t>
                </a: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4778" y="9305"/>
              <a:ext cx="13106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学生总结，提高概括能力；思维导图式板书，加深学生的思维构造。</a:t>
              </a:r>
              <a:endParaRPr kumimoji="1"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37742" y="503219"/>
            <a:ext cx="14586585" cy="6681470"/>
            <a:chOff x="-658" y="599"/>
            <a:chExt cx="22971" cy="10522"/>
          </a:xfrm>
        </p:grpSpPr>
        <p:pic>
          <p:nvPicPr>
            <p:cNvPr id="2" name="图片 1" descr="e7d195523061f1c03a90ee8e42cb24248e56383cd534985688F9F494128731F165EE95AB4B0C0A38076AAEA07667B1565C446FC45FF01DFB0E885BCDBDF3A284F3DB14DA61DD97F0BAB2E6C668FB4931B99D40B68E3E163A3A4B4FF9E05F32600ADA91C98B4F08D1B805A2C545E5A028E2D477D6D81307A6D0037F75070707DD2AC68F0968EA62A7"/>
            <p:cNvPicPr>
              <a:picLocks noChangeAspect="1"/>
            </p:cNvPicPr>
            <p:nvPr/>
          </p:nvPicPr>
          <p:blipFill>
            <a:blip r:embed="rId14" cstate="email">
              <a:lum contrast="-12000"/>
            </a:blip>
            <a:stretch>
              <a:fillRect/>
            </a:stretch>
          </p:blipFill>
          <p:spPr>
            <a:xfrm>
              <a:off x="5281" y="599"/>
              <a:ext cx="17032" cy="10522"/>
            </a:xfrm>
            <a:prstGeom prst="rect">
              <a:avLst/>
            </a:prstGeom>
          </p:spPr>
        </p:pic>
        <p:pic>
          <p:nvPicPr>
            <p:cNvPr id="21" name="图片 20" descr="截屏2023-11-03 16.47.24"/>
            <p:cNvPicPr>
              <a:picLocks noChangeAspect="1"/>
            </p:cNvPicPr>
            <p:nvPr/>
          </p:nvPicPr>
          <p:blipFill>
            <a:blip r:embed="rId15" cstate="email">
              <a:lum contrast="-18000"/>
            </a:blip>
            <a:stretch>
              <a:fillRect/>
            </a:stretch>
          </p:blipFill>
          <p:spPr>
            <a:xfrm>
              <a:off x="-658" y="7023"/>
              <a:ext cx="6185" cy="3717"/>
            </a:xfrm>
            <a:prstGeom prst="rect">
              <a:avLst/>
            </a:prstGeom>
          </p:spPr>
        </p:pic>
      </p:grpSp>
      <p:sp>
        <p:nvSpPr>
          <p:cNvPr id="5" name="矩形: 圆角 4" descr="e7d195523061f1c03a90ee8e42cb24248e56383cd534985688F9F494128731F165EE95AB4B0C0A38076AAEA07667B1565C446FC45FF01DFB0E885BCDBDF3A284F3DB14DA61DD97F0BAB2E6C668FB4931B99D40B68E3E163A3A4B4FF9E05F32600ADA91C98B4F08D1B805A2C545E5A028E2D477D6D81307A6D0037F75070707DD2AC68F0968EA62A7"/>
          <p:cNvSpPr/>
          <p:nvPr/>
        </p:nvSpPr>
        <p:spPr>
          <a:xfrm>
            <a:off x="1276985" y="1002665"/>
            <a:ext cx="5925820" cy="4348480"/>
          </a:xfrm>
          <a:prstGeom prst="round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6" name="e7d195523061f1c0" descr="e7d195523061f1c03a90ee8e42cb24248e56383cd534985688F9F494128731F165EE95AB4B0C0A38076AAEA07667B1565C446FC45FF01DFB0E885BCDBDF3A284F3DB14DA61DD97F0BAB2E6C668FB4931B99D40B68E3E163A3A4B4FF9E05F32600ADA91C98B4F08D1B805A2C545E5A028E2D477D6D81307A6D0037F75070707DD2AC68F0968EA62A7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CN Normal" panose="020B0400000000000000" pitchFamily="34" charset="-122"/>
                <a:cs typeface="+mn-cs"/>
              </a:rPr>
              <a:t>e7d195523061f1c03a90ee8e42cb24248e56383cd534985688F9F494128731F165EE95AB4B0C0A38076AAEA07667B1565C446FC45FF01DFB0E885BCDBDF3A284F3DB14DA61DD97F0BAB2E6C668FB4931B99D40B68E3E163A3A4B4FF9E05F32600ADA91C98B4F08D1B805A2C545E5A028E2D477D6D81307A6D0037F75070707DD2AC68F0968EA62A7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思源黑体 CN Normal" panose="020B0400000000000000" pitchFamily="34" charset="-122"/>
              <a:cs typeface="+mn-cs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477010" y="3373120"/>
            <a:ext cx="3905250" cy="1731010"/>
            <a:chOff x="7958" y="1978"/>
            <a:chExt cx="6150" cy="2726"/>
          </a:xfrm>
        </p:grpSpPr>
        <p:grpSp>
          <p:nvGrpSpPr>
            <p:cNvPr id="57" name="组合 56"/>
            <p:cNvGrpSpPr/>
            <p:nvPr/>
          </p:nvGrpSpPr>
          <p:grpSpPr>
            <a:xfrm>
              <a:off x="7958" y="1978"/>
              <a:ext cx="3740" cy="2726"/>
              <a:chOff x="1547206" y="1816100"/>
              <a:chExt cx="2797411" cy="1844123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1547206" y="1996724"/>
                <a:ext cx="2797411" cy="1663499"/>
              </a:xfrm>
              <a:prstGeom prst="rect">
                <a:avLst/>
              </a:prstGeom>
              <a:noFill/>
              <a:ln w="6350" cmpd="sng">
                <a:solidFill>
                  <a:schemeClr val="bg1">
                    <a:lumMod val="7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547206" y="1816100"/>
                <a:ext cx="2797411" cy="633199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2400" b="1" dirty="0">
                    <a:latin typeface="微软雅黑" pitchFamily="34" charset="-122"/>
                    <a:ea typeface="微软雅黑" pitchFamily="34" charset="-122"/>
                  </a:rPr>
                  <a:t>3.</a:t>
                </a:r>
                <a:r>
                  <a:rPr lang="zh-CN" altLang="en-US" sz="2400" b="1" dirty="0">
                    <a:latin typeface="仿宋_GB2312" panose="02010609030101010101" charset="-122"/>
                    <a:ea typeface="微软雅黑" pitchFamily="34" charset="-122"/>
                  </a:rPr>
                  <a:t>线上提交</a:t>
                </a: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8299" y="3368"/>
              <a:ext cx="5809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重复提交</a:t>
              </a: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交流疑惑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08972" y="92374"/>
            <a:ext cx="3126421" cy="521970"/>
            <a:chOff x="14850" y="153"/>
            <a:chExt cx="4679" cy="822"/>
          </a:xfrm>
        </p:grpSpPr>
        <p:sp>
          <p:nvSpPr>
            <p:cNvPr id="31" name="文本框 30"/>
            <p:cNvSpPr txBox="1"/>
            <p:nvPr/>
          </p:nvSpPr>
          <p:spPr>
            <a:xfrm>
              <a:off x="14850" y="153"/>
              <a:ext cx="46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>
                  <a:solidFill>
                    <a:schemeClr val="bg2">
                      <a:lumMod val="9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课前</a:t>
              </a:r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lang="en-US" altLang="zh-CN" sz="2800" dirty="0" err="1">
                  <a:solidFill>
                    <a:schemeClr val="bg2">
                      <a:lumMod val="9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课</a:t>
              </a:r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中</a:t>
              </a:r>
              <a:r>
                <a:rPr lang="en-US" altLang="zh-CN" sz="2800" dirty="0">
                  <a:solidFill>
                    <a:schemeClr val="bg2">
                      <a:lumMod val="9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bg2">
                      <a:lumMod val="90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课后</a:t>
              </a:r>
            </a:p>
          </p:txBody>
        </p:sp>
        <p:cxnSp>
          <p:nvCxnSpPr>
            <p:cNvPr id="32" name="直接连接符 3"/>
            <p:cNvCxnSpPr/>
            <p:nvPr/>
          </p:nvCxnSpPr>
          <p:spPr>
            <a:xfrm>
              <a:off x="16239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3" name="直接连接符 7"/>
            <p:cNvCxnSpPr/>
            <p:nvPr/>
          </p:nvCxnSpPr>
          <p:spPr>
            <a:xfrm>
              <a:off x="17565" y="346"/>
              <a:ext cx="0" cy="45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235585" y="218440"/>
            <a:ext cx="2399030" cy="756920"/>
            <a:chOff x="371" y="344"/>
            <a:chExt cx="3778" cy="1192"/>
          </a:xfrm>
        </p:grpSpPr>
        <p:sp>
          <p:nvSpPr>
            <p:cNvPr id="24" name="Freeform 5"/>
            <p:cNvSpPr/>
            <p:nvPr/>
          </p:nvSpPr>
          <p:spPr bwMode="auto">
            <a:xfrm rot="16200000">
              <a:off x="365" y="374"/>
              <a:ext cx="1192" cy="113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 b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Freeform 5"/>
            <p:cNvSpPr/>
            <p:nvPr/>
          </p:nvSpPr>
          <p:spPr bwMode="auto">
            <a:xfrm rot="16200000">
              <a:off x="463" y="468"/>
              <a:ext cx="995" cy="9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2F5597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文本框 32"/>
            <p:cNvSpPr txBox="1"/>
            <p:nvPr/>
          </p:nvSpPr>
          <p:spPr>
            <a:xfrm>
              <a:off x="371" y="527"/>
              <a:ext cx="12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parajita" panose="020B0604020202020204" pitchFamily="34" charset="0"/>
                </a:rPr>
                <a:t>7</a:t>
              </a:r>
            </a:p>
          </p:txBody>
        </p:sp>
        <p:sp>
          <p:nvSpPr>
            <p:cNvPr id="37" name="TextBox 34"/>
            <p:cNvSpPr txBox="1"/>
            <p:nvPr/>
          </p:nvSpPr>
          <p:spPr>
            <a:xfrm>
              <a:off x="1715" y="579"/>
              <a:ext cx="2435" cy="6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800" b="1" dirty="0">
                  <a:solidFill>
                    <a:srgbClr val="005696"/>
                  </a:solidFill>
                  <a:latin typeface="微软雅黑" pitchFamily="34" charset="-122"/>
                  <a:ea typeface="微软雅黑" pitchFamily="34" charset="-122"/>
                </a:rPr>
                <a:t>教学过程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55362" y="1277303"/>
            <a:ext cx="4213860" cy="1731010"/>
            <a:chOff x="7958" y="1978"/>
            <a:chExt cx="6636" cy="2726"/>
          </a:xfrm>
        </p:grpSpPr>
        <p:grpSp>
          <p:nvGrpSpPr>
            <p:cNvPr id="8" name="组合 7"/>
            <p:cNvGrpSpPr/>
            <p:nvPr/>
          </p:nvGrpSpPr>
          <p:grpSpPr>
            <a:xfrm>
              <a:off x="7958" y="1978"/>
              <a:ext cx="3740" cy="2726"/>
              <a:chOff x="1547206" y="1816100"/>
              <a:chExt cx="2797411" cy="1844123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547206" y="1996724"/>
                <a:ext cx="2797411" cy="1663499"/>
              </a:xfrm>
              <a:prstGeom prst="rect">
                <a:avLst/>
              </a:prstGeom>
              <a:noFill/>
              <a:ln w="6350" cmpd="sng">
                <a:solidFill>
                  <a:schemeClr val="bg1">
                    <a:lumMod val="7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547206" y="1816100"/>
                <a:ext cx="2797411" cy="633199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2400" b="1" dirty="0">
                    <a:latin typeface="微软雅黑" pitchFamily="34" charset="-122"/>
                    <a:ea typeface="微软雅黑" pitchFamily="34" charset="-122"/>
                  </a:rPr>
                  <a:t>1.</a:t>
                </a:r>
                <a:r>
                  <a:rPr lang="zh-CN" altLang="en-US" sz="2400" b="1" dirty="0">
                    <a:latin typeface="仿宋_GB2312" panose="02010609030101010101" charset="-122"/>
                    <a:ea typeface="微软雅黑" pitchFamily="34" charset="-122"/>
                  </a:rPr>
                  <a:t>布置任务</a:t>
                </a: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8299" y="3368"/>
              <a:ext cx="6295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课堂例题</a:t>
              </a: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层级实践作业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520270" y="1276109"/>
            <a:ext cx="3935730" cy="1731010"/>
            <a:chOff x="7958" y="1978"/>
            <a:chExt cx="6198" cy="2726"/>
          </a:xfrm>
        </p:grpSpPr>
        <p:grpSp>
          <p:nvGrpSpPr>
            <p:cNvPr id="13" name="组合 12"/>
            <p:cNvGrpSpPr/>
            <p:nvPr/>
          </p:nvGrpSpPr>
          <p:grpSpPr>
            <a:xfrm>
              <a:off x="7958" y="1978"/>
              <a:ext cx="3740" cy="2726"/>
              <a:chOff x="1547206" y="1816100"/>
              <a:chExt cx="2797411" cy="1844123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547206" y="1996724"/>
                <a:ext cx="2797411" cy="1663499"/>
              </a:xfrm>
              <a:prstGeom prst="rect">
                <a:avLst/>
              </a:prstGeom>
              <a:noFill/>
              <a:ln w="6350" cmpd="sng">
                <a:solidFill>
                  <a:schemeClr val="bg1">
                    <a:lumMod val="7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547206" y="1816100"/>
                <a:ext cx="2797411" cy="633199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2400" b="1" dirty="0">
                    <a:latin typeface="微软雅黑" pitchFamily="34" charset="-122"/>
                    <a:ea typeface="微软雅黑" pitchFamily="34" charset="-122"/>
                  </a:rPr>
                  <a:t>2.</a:t>
                </a: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实验练习</a:t>
                </a: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8299" y="3368"/>
              <a:ext cx="585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思考题目</a:t>
              </a: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实验验证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06950" y="3373120"/>
            <a:ext cx="3531235" cy="1731010"/>
            <a:chOff x="7958" y="1978"/>
            <a:chExt cx="5561" cy="2726"/>
          </a:xfrm>
        </p:grpSpPr>
        <p:grpSp>
          <p:nvGrpSpPr>
            <p:cNvPr id="19" name="组合 18"/>
            <p:cNvGrpSpPr/>
            <p:nvPr/>
          </p:nvGrpSpPr>
          <p:grpSpPr>
            <a:xfrm>
              <a:off x="7958" y="1978"/>
              <a:ext cx="3740" cy="2726"/>
              <a:chOff x="1547206" y="1816100"/>
              <a:chExt cx="2797411" cy="184412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547206" y="1996724"/>
                <a:ext cx="2797411" cy="1663499"/>
              </a:xfrm>
              <a:prstGeom prst="rect">
                <a:avLst/>
              </a:prstGeom>
              <a:noFill/>
              <a:ln w="6350" cmpd="sng">
                <a:solidFill>
                  <a:schemeClr val="bg1">
                    <a:lumMod val="7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547206" y="1816100"/>
                <a:ext cx="2797411" cy="633199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2400" b="1" dirty="0">
                    <a:latin typeface="微软雅黑" pitchFamily="34" charset="-122"/>
                    <a:ea typeface="微软雅黑" pitchFamily="34" charset="-122"/>
                  </a:rPr>
                  <a:t>4.</a:t>
                </a:r>
                <a:r>
                  <a:rPr lang="zh-CN" altLang="en-US" sz="2400" b="1" dirty="0">
                    <a:latin typeface="仿宋_GB2312" panose="02010609030101010101" charset="-122"/>
                    <a:ea typeface="微软雅黑" pitchFamily="34" charset="-122"/>
                  </a:rPr>
                  <a:t>批改反馈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8299" y="3368"/>
              <a:ext cx="5220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延时服务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辅助学生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09562" y="5456378"/>
            <a:ext cx="7996019" cy="1330325"/>
            <a:chOff x="309562" y="5456378"/>
            <a:chExt cx="7996019" cy="1330325"/>
          </a:xfrm>
        </p:grpSpPr>
        <p:grpSp>
          <p:nvGrpSpPr>
            <p:cNvPr id="4" name="组合 3"/>
            <p:cNvGrpSpPr/>
            <p:nvPr/>
          </p:nvGrpSpPr>
          <p:grpSpPr>
            <a:xfrm>
              <a:off x="309562" y="5456378"/>
              <a:ext cx="7292340" cy="1330325"/>
              <a:chOff x="4323" y="3167"/>
              <a:chExt cx="11484" cy="2095"/>
            </a:xfrm>
          </p:grpSpPr>
          <p:sp>
            <p:nvSpPr>
              <p:cNvPr id="18" name="MH_Other_1"/>
              <p:cNvSpPr/>
              <p:nvPr>
                <p:custDataLst>
                  <p:tags r:id="rId1"/>
                </p:custDataLst>
              </p:nvPr>
            </p:nvSpPr>
            <p:spPr>
              <a:xfrm>
                <a:off x="4795" y="4324"/>
                <a:ext cx="759" cy="67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" name="MH_Other_2"/>
              <p:cNvSpPr/>
              <p:nvPr>
                <p:custDataLst>
                  <p:tags r:id="rId2"/>
                </p:custDataLst>
              </p:nvPr>
            </p:nvSpPr>
            <p:spPr>
              <a:xfrm>
                <a:off x="5628" y="3322"/>
                <a:ext cx="552" cy="55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" name="MH_Other_3"/>
              <p:cNvSpPr/>
              <p:nvPr>
                <p:custDataLst>
                  <p:tags r:id="rId3"/>
                </p:custDataLst>
              </p:nvPr>
            </p:nvSpPr>
            <p:spPr>
              <a:xfrm>
                <a:off x="4377" y="3886"/>
                <a:ext cx="953" cy="95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" name="MH_Other_4"/>
              <p:cNvSpPr/>
              <p:nvPr>
                <p:custDataLst>
                  <p:tags r:id="rId4"/>
                </p:custDataLst>
              </p:nvPr>
            </p:nvSpPr>
            <p:spPr>
              <a:xfrm>
                <a:off x="5103" y="4504"/>
                <a:ext cx="760" cy="75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" name="MH_Other_5"/>
              <p:cNvSpPr/>
              <p:nvPr>
                <p:custDataLst>
                  <p:tags r:id="rId5"/>
                </p:custDataLst>
              </p:nvPr>
            </p:nvSpPr>
            <p:spPr>
              <a:xfrm>
                <a:off x="4391" y="3654"/>
                <a:ext cx="615" cy="6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CCE3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1" name="MH_Other_6"/>
              <p:cNvSpPr/>
              <p:nvPr>
                <p:custDataLst>
                  <p:tags r:id="rId6"/>
                </p:custDataLst>
              </p:nvPr>
            </p:nvSpPr>
            <p:spPr>
              <a:xfrm>
                <a:off x="5578" y="3167"/>
                <a:ext cx="147" cy="14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2" name="MH_Other_7"/>
              <p:cNvSpPr/>
              <p:nvPr>
                <p:custDataLst>
                  <p:tags r:id="rId7"/>
                </p:custDataLst>
              </p:nvPr>
            </p:nvSpPr>
            <p:spPr>
              <a:xfrm>
                <a:off x="4783" y="3419"/>
                <a:ext cx="205" cy="20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3" name="MH_Other_8"/>
              <p:cNvSpPr/>
              <p:nvPr>
                <p:custDataLst>
                  <p:tags r:id="rId8"/>
                </p:custDataLst>
              </p:nvPr>
            </p:nvSpPr>
            <p:spPr>
              <a:xfrm>
                <a:off x="4323" y="5009"/>
                <a:ext cx="135" cy="13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26000"/>
                </a:schemeClr>
              </a:solidFill>
            </p:spPr>
            <p:txBody>
              <a:bodyPr anchor="ctr"/>
              <a:lstStyle/>
              <a:p>
                <a:pPr algn="just">
                  <a:lnSpc>
                    <a:spcPct val="130000"/>
                  </a:lnSpc>
                  <a:defRPr/>
                </a:pPr>
                <a:endParaRPr lang="zh-CN" altLang="en-US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" name="MH_Other_9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623" y="3314"/>
                <a:ext cx="1355" cy="1358"/>
              </a:xfrm>
              <a:prstGeom prst="ellipse">
                <a:avLst/>
              </a:prstGeom>
              <a:noFill/>
              <a:ln w="9525">
                <a:solidFill>
                  <a:srgbClr val="979A9C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lnSpc>
                    <a:spcPct val="130000"/>
                  </a:lnSpc>
                </a:pPr>
                <a:endParaRPr lang="zh-CN" altLang="en-US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5" name="MH_SubTitle_1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006" y="3879"/>
                <a:ext cx="10801" cy="89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indent="0" fontAlgn="auto">
                  <a:lnSpc>
                    <a:spcPct val="150000"/>
                  </a:lnSpc>
                  <a:buFont typeface="Wingdings" panose="05000000000000000000" charset="0"/>
                  <a:buNone/>
                </a:pP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     </a:t>
                </a:r>
                <a:endParaRPr lang="da-DK" altLang="zh-CN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MH_Other_10"/>
              <p:cNvSpPr/>
              <p:nvPr>
                <p:custDataLst>
                  <p:tags r:id="rId11"/>
                </p:custDataLst>
              </p:nvPr>
            </p:nvSpPr>
            <p:spPr>
              <a:xfrm>
                <a:off x="4691" y="3734"/>
                <a:ext cx="1185" cy="1183"/>
              </a:xfrm>
              <a:prstGeom prst="ellipse">
                <a:avLst/>
              </a:prstGeom>
              <a:solidFill>
                <a:srgbClr val="FFFFFF"/>
              </a:solidFill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设计意图</a:t>
                </a: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446946" y="5997398"/>
              <a:ext cx="6858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2F5597"/>
                  </a:solidFill>
                  <a:latin typeface="微软雅黑" pitchFamily="34" charset="-122"/>
                  <a:ea typeface="微软雅黑" pitchFamily="34" charset="-122"/>
                  <a:sym typeface="+mn-ea"/>
                </a:rPr>
                <a:t>巩固知识；满足个性化需求；减少作业负担。</a:t>
              </a:r>
              <a:endParaRPr kumimoji="1" lang="zh-CN" altLang="en-US" dirty="0"/>
            </a:p>
          </p:txBody>
        </p:sp>
      </p:grpSp>
      <p:pic>
        <p:nvPicPr>
          <p:cNvPr id="47" name="图片 46" descr="截屏2023-11-10 16.25.17"/>
          <p:cNvPicPr>
            <a:picLocks noChangeAspect="1"/>
          </p:cNvPicPr>
          <p:nvPr/>
        </p:nvPicPr>
        <p:blipFill>
          <a:blip r:embed="rId16"/>
          <a:srcRect r="43389"/>
          <a:stretch>
            <a:fillRect/>
          </a:stretch>
        </p:blipFill>
        <p:spPr>
          <a:xfrm>
            <a:off x="7738798" y="1070748"/>
            <a:ext cx="4023307" cy="3648235"/>
          </a:xfrm>
          <a:prstGeom prst="rect">
            <a:avLst/>
          </a:prstGeom>
        </p:spPr>
      </p:pic>
      <p:pic>
        <p:nvPicPr>
          <p:cNvPr id="50" name="图片 49" descr="截屏2023-11-10 16.29.00"/>
          <p:cNvPicPr>
            <a:picLocks noChangeAspect="1"/>
          </p:cNvPicPr>
          <p:nvPr/>
        </p:nvPicPr>
        <p:blipFill>
          <a:blip r:embed="rId17"/>
          <a:srcRect r="169" b="6322"/>
          <a:stretch>
            <a:fillRect/>
          </a:stretch>
        </p:blipFill>
        <p:spPr>
          <a:xfrm>
            <a:off x="7812443" y="999345"/>
            <a:ext cx="3956355" cy="3466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xit" presetSubtype="4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1miz-E185646-3074FA21"/>
          <p:cNvPicPr>
            <a:picLocks noChangeAspect="1"/>
          </p:cNvPicPr>
          <p:nvPr/>
        </p:nvPicPr>
        <p:blipFill rotWithShape="1">
          <a:blip r:embed="rId3"/>
          <a:srcRect l="2227" t="9062" r="1388" b="11686"/>
          <a:stretch>
            <a:fillRect/>
          </a:stretch>
        </p:blipFill>
        <p:spPr>
          <a:xfrm>
            <a:off x="6549984" y="1832293"/>
            <a:ext cx="5673765" cy="4160884"/>
          </a:xfrm>
          <a:prstGeom prst="rect">
            <a:avLst/>
          </a:prstGeom>
        </p:spPr>
      </p:pic>
      <p:sp>
        <p:nvSpPr>
          <p:cNvPr id="109" name="圆角矩形 108"/>
          <p:cNvSpPr/>
          <p:nvPr/>
        </p:nvSpPr>
        <p:spPr>
          <a:xfrm>
            <a:off x="618490" y="2354262"/>
            <a:ext cx="6503670" cy="3073400"/>
          </a:xfrm>
          <a:prstGeom prst="roundRect">
            <a:avLst/>
          </a:prstGeom>
          <a:gradFill>
            <a:gsLst>
              <a:gs pos="100000">
                <a:schemeClr val="accent5">
                  <a:lumMod val="20000"/>
                  <a:lumOff val="8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charset="0"/>
              <a:ea typeface="微软雅黑" charset="0"/>
            </a:endParaRPr>
          </a:p>
        </p:txBody>
      </p:sp>
      <p:cxnSp>
        <p:nvCxnSpPr>
          <p:cNvPr id="113" name="直接连接符 112"/>
          <p:cNvCxnSpPr/>
          <p:nvPr/>
        </p:nvCxnSpPr>
        <p:spPr>
          <a:xfrm>
            <a:off x="6012180" y="3192462"/>
            <a:ext cx="0" cy="203835"/>
          </a:xfrm>
          <a:prstGeom prst="line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1697990" y="3165157"/>
            <a:ext cx="0" cy="190500"/>
          </a:xfrm>
          <a:prstGeom prst="line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989705" y="3179127"/>
            <a:ext cx="0" cy="175260"/>
          </a:xfrm>
          <a:prstGeom prst="line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869315" y="3358197"/>
            <a:ext cx="1645920" cy="1894205"/>
          </a:xfrm>
          <a:prstGeom prst="roundRect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80745" y="3390582"/>
            <a:ext cx="164655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>
                <a:noFill/>
                <a:latin typeface="微软雅黑" charset="0"/>
                <a:ea typeface="微软雅黑" charset="0"/>
              </a:rPr>
              <a:t>学生自评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noFill/>
                <a:latin typeface="微软雅黑" charset="0"/>
                <a:ea typeface="微软雅黑" charset="0"/>
              </a:rPr>
              <a:t>生生互评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noFill/>
                <a:latin typeface="微软雅黑" charset="0"/>
                <a:ea typeface="微软雅黑" charset="0"/>
              </a:rPr>
              <a:t>师生互评</a:t>
            </a:r>
          </a:p>
          <a:p>
            <a:pPr indent="0" fontAlgn="auto">
              <a:lnSpc>
                <a:spcPct val="150000"/>
              </a:lnSpc>
            </a:pPr>
            <a:endParaRPr lang="zh-CN" altLang="en-US" sz="2000">
              <a:noFill/>
              <a:latin typeface="微软雅黑" charset="0"/>
              <a:ea typeface="微软雅黑" charset="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3081020" y="3390582"/>
            <a:ext cx="1645920" cy="1894205"/>
          </a:xfrm>
          <a:prstGeom prst="roundRect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131820" y="3524567"/>
            <a:ext cx="157734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知识评价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能力评价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素质评价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5219065" y="3391217"/>
            <a:ext cx="1645920" cy="1894205"/>
          </a:xfrm>
          <a:prstGeom prst="roundRect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210810" y="3831272"/>
            <a:ext cx="1671320" cy="10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超星学习通</a:t>
            </a:r>
            <a:endParaRPr lang="zh-CN" altLang="en-US" sz="2000">
              <a:latin typeface="微软雅黑" charset="0"/>
              <a:ea typeface="微软雅黑" charset="0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雨课堂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94080" y="3636962"/>
            <a:ext cx="1621155" cy="3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学生自评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0110" y="4132262"/>
            <a:ext cx="1634490" cy="3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生生互评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80745" y="4628197"/>
            <a:ext cx="1633855" cy="3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师生互评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880745" y="2648267"/>
            <a:ext cx="1633855" cy="399415"/>
          </a:xfrm>
          <a:prstGeom prst="roundRect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2495" y="2675572"/>
            <a:ext cx="1614805" cy="349885"/>
          </a:xfrm>
          <a:prstGeom prst="rect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多元评价</a:t>
            </a:r>
          </a:p>
        </p:txBody>
      </p:sp>
      <p:sp>
        <p:nvSpPr>
          <p:cNvPr id="76" name="圆角矩形 75"/>
          <p:cNvSpPr/>
          <p:nvPr/>
        </p:nvSpPr>
        <p:spPr>
          <a:xfrm>
            <a:off x="3091180" y="2646997"/>
            <a:ext cx="1711960" cy="399415"/>
          </a:xfrm>
          <a:prstGeom prst="roundRect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131820" y="2669222"/>
            <a:ext cx="1671954" cy="355600"/>
          </a:xfrm>
          <a:prstGeom prst="rect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评价内容</a:t>
            </a:r>
          </a:p>
        </p:txBody>
      </p:sp>
      <p:sp>
        <p:nvSpPr>
          <p:cNvPr id="104" name="圆角矩形 103"/>
          <p:cNvSpPr/>
          <p:nvPr/>
        </p:nvSpPr>
        <p:spPr>
          <a:xfrm>
            <a:off x="5287645" y="2660332"/>
            <a:ext cx="1633855" cy="399415"/>
          </a:xfrm>
          <a:prstGeom prst="roundRect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5319395" y="2689542"/>
            <a:ext cx="1577975" cy="335280"/>
          </a:xfrm>
          <a:prstGeom prst="rect">
            <a:avLst/>
          </a:prstGeom>
          <a:gradFill>
            <a:gsLst>
              <a:gs pos="96000">
                <a:schemeClr val="accent5">
                  <a:lumMod val="60000"/>
                  <a:lumOff val="4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评价工具</a:t>
            </a:r>
          </a:p>
        </p:txBody>
      </p:sp>
      <p:sp>
        <p:nvSpPr>
          <p:cNvPr id="118" name="文本框 117"/>
          <p:cNvSpPr txBox="1"/>
          <p:nvPr/>
        </p:nvSpPr>
        <p:spPr>
          <a:xfrm>
            <a:off x="0" y="1362710"/>
            <a:ext cx="1219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accent1">
                    <a:lumMod val="75000"/>
                  </a:schemeClr>
                </a:solidFill>
                <a:latin typeface="微软雅黑" charset="0"/>
                <a:ea typeface="微软雅黑" charset="0"/>
              </a:rPr>
              <a:t>可视化教学评价体系</a:t>
            </a:r>
          </a:p>
        </p:txBody>
      </p:sp>
      <p:sp>
        <p:nvSpPr>
          <p:cNvPr id="28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7</a:t>
            </a:r>
          </a:p>
        </p:txBody>
      </p:sp>
      <p:sp>
        <p:nvSpPr>
          <p:cNvPr id="37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教学过程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改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email"/>
          <a:srcRect/>
          <a:stretch>
            <a:fillRect/>
          </a:stretch>
        </p:blipFill>
        <p:spPr>
          <a:xfrm>
            <a:off x="0" y="0"/>
            <a:ext cx="12319635" cy="2816225"/>
          </a:xfrm>
          <a:prstGeom prst="rect">
            <a:avLst/>
          </a:prstGeom>
        </p:spPr>
      </p:pic>
      <p:sp>
        <p:nvSpPr>
          <p:cNvPr id="28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8</a:t>
            </a:r>
          </a:p>
        </p:txBody>
      </p:sp>
      <p:sp>
        <p:nvSpPr>
          <p:cNvPr id="2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教学总结</a:t>
            </a:r>
          </a:p>
        </p:txBody>
      </p:sp>
      <p:graphicFrame>
        <p:nvGraphicFramePr>
          <p:cNvPr id="24" name="图表 23"/>
          <p:cNvGraphicFramePr/>
          <p:nvPr/>
        </p:nvGraphicFramePr>
        <p:xfrm>
          <a:off x="-104140" y="2444750"/>
          <a:ext cx="7170420" cy="441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2" name="图片 11" descr="截屏2023-11-06 10.47.04"/>
          <p:cNvPicPr>
            <a:picLocks noChangeAspect="1"/>
          </p:cNvPicPr>
          <p:nvPr/>
        </p:nvPicPr>
        <p:blipFill>
          <a:blip r:embed="rId7" cstate="email">
            <a:lum contrast="24000"/>
          </a:blip>
          <a:stretch>
            <a:fillRect/>
          </a:stretch>
        </p:blipFill>
        <p:spPr>
          <a:xfrm>
            <a:off x="7463407" y="3486388"/>
            <a:ext cx="4632325" cy="2682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 rot="20559571">
            <a:off x="10785166" y="2440044"/>
            <a:ext cx="1324999" cy="75118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1176" y="0"/>
            <a:ext cx="11650824" cy="6642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1890486"/>
            <a:ext cx="12192000" cy="3077028"/>
          </a:xfrm>
          <a:prstGeom prst="rect">
            <a:avLst/>
          </a:prstGeom>
          <a:solidFill>
            <a:srgbClr val="005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707913"/>
            <a:ext cx="12192000" cy="108000"/>
          </a:xfrm>
          <a:prstGeom prst="rect">
            <a:avLst/>
          </a:prstGeom>
          <a:solidFill>
            <a:srgbClr val="005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5042087"/>
            <a:ext cx="12192000" cy="108000"/>
          </a:xfrm>
          <a:prstGeom prst="rect">
            <a:avLst/>
          </a:prstGeom>
          <a:solidFill>
            <a:srgbClr val="005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976423" y="2213665"/>
            <a:ext cx="10239153" cy="3200876"/>
            <a:chOff x="1857829" y="2117225"/>
            <a:chExt cx="8476342" cy="3200876"/>
          </a:xfrm>
        </p:grpSpPr>
        <p:sp>
          <p:nvSpPr>
            <p:cNvPr id="62" name="文本框 61"/>
            <p:cNvSpPr txBox="1"/>
            <p:nvPr/>
          </p:nvSpPr>
          <p:spPr>
            <a:xfrm>
              <a:off x="1857829" y="3563775"/>
              <a:ext cx="847634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anose="020B0604020202090204" pitchFamily="34" charset="0"/>
                </a:rPr>
                <a:t>敬请各位专家评委老师批评指正</a:t>
              </a:r>
            </a:p>
          </p:txBody>
        </p:sp>
        <p:sp>
          <p:nvSpPr>
            <p:cNvPr id="63" name="文本框 19"/>
            <p:cNvSpPr txBox="1"/>
            <p:nvPr/>
          </p:nvSpPr>
          <p:spPr>
            <a:xfrm>
              <a:off x="1857829" y="2117225"/>
              <a:ext cx="847634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anose="020B0604020202090204" pitchFamily="34" charset="0"/>
                </a:rPr>
                <a:t>THANK YOU </a:t>
              </a:r>
              <a:endParaRPr lang="zh-CN" altLang="en-US" sz="8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0" y="454660"/>
            <a:ext cx="121920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2000" b="1" dirty="0">
                <a:solidFill>
                  <a:srgbClr val="005696"/>
                </a:solidFill>
                <a:latin typeface="楷体" charset="0"/>
                <a:ea typeface="楷体" charset="0"/>
                <a:sym typeface="+mn-ea"/>
              </a:rPr>
              <a:t>2023年全国“田家炳杯”全日制教育硕士专业学位研究生(职业技术教育领域)</a:t>
            </a:r>
            <a:r>
              <a:rPr sz="2000" b="1" dirty="0" err="1">
                <a:solidFill>
                  <a:srgbClr val="005696"/>
                </a:solidFill>
                <a:latin typeface="楷体" charset="0"/>
                <a:ea typeface="楷体" charset="0"/>
                <a:sym typeface="+mn-ea"/>
              </a:rPr>
              <a:t>教学技能大赛</a:t>
            </a:r>
            <a:r>
              <a:rPr lang="zh-CN" altLang="en-US" sz="2000" b="1" dirty="0">
                <a:solidFill>
                  <a:srgbClr val="005696"/>
                </a:solidFill>
                <a:latin typeface="楷体" charset="0"/>
                <a:ea typeface="楷体" charset="0"/>
                <a:sym typeface="+mn-ea"/>
              </a:rPr>
              <a:t>决赛</a:t>
            </a:r>
            <a:endParaRPr sz="2000" b="1" dirty="0">
              <a:solidFill>
                <a:srgbClr val="005696"/>
              </a:solidFill>
              <a:latin typeface="楷体" charset="0"/>
              <a:ea typeface="楷体" charset="0"/>
              <a:sym typeface="+mn-ea"/>
            </a:endParaRPr>
          </a:p>
        </p:txBody>
      </p:sp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17880" y="219374"/>
            <a:ext cx="765810" cy="756920"/>
            <a:chOff x="397" y="132"/>
            <a:chExt cx="1206" cy="1192"/>
          </a:xfrm>
        </p:grpSpPr>
        <p:grpSp>
          <p:nvGrpSpPr>
            <p:cNvPr id="2" name="组合 1"/>
            <p:cNvGrpSpPr/>
            <p:nvPr/>
          </p:nvGrpSpPr>
          <p:grpSpPr>
            <a:xfrm rot="5400000">
              <a:off x="419" y="161"/>
              <a:ext cx="1192" cy="1133"/>
              <a:chOff x="3385822" y="2342962"/>
              <a:chExt cx="2463822" cy="2183669"/>
            </a:xfrm>
          </p:grpSpPr>
          <p:sp>
            <p:nvSpPr>
              <p:cNvPr id="3" name="Freeform 5"/>
              <p:cNvSpPr/>
              <p:nvPr/>
            </p:nvSpPr>
            <p:spPr bwMode="auto">
              <a:xfrm rot="10800000">
                <a:off x="3385822" y="2342962"/>
                <a:ext cx="2463822" cy="2183669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 b="1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1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F5597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 b="1" dirty="0">
                  <a:solidFill>
                    <a:srgbClr val="00569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" name="文本框 32"/>
            <p:cNvSpPr txBox="1"/>
            <p:nvPr/>
          </p:nvSpPr>
          <p:spPr>
            <a:xfrm>
              <a:off x="397" y="345"/>
              <a:ext cx="120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parajita" panose="020B0604020202020204" pitchFamily="34" charset="0"/>
                </a:rPr>
                <a:t>1</a:t>
              </a:r>
            </a:p>
          </p:txBody>
        </p:sp>
      </p:grpSp>
      <p:sp>
        <p:nvSpPr>
          <p:cNvPr id="6" name="TextBox 34"/>
          <p:cNvSpPr txBox="1"/>
          <p:nvPr/>
        </p:nvSpPr>
        <p:spPr>
          <a:xfrm>
            <a:off x="1089100" y="367964"/>
            <a:ext cx="15462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教材分析</a:t>
            </a:r>
          </a:p>
        </p:txBody>
      </p:sp>
      <p:sp>
        <p:nvSpPr>
          <p:cNvPr id="251" name="矩形 250"/>
          <p:cNvSpPr/>
          <p:nvPr/>
        </p:nvSpPr>
        <p:spPr>
          <a:xfrm>
            <a:off x="11114405" y="2027555"/>
            <a:ext cx="318135" cy="1111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11114405" y="3145790"/>
            <a:ext cx="318135" cy="128397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4" name="单圆角矩形 253"/>
          <p:cNvSpPr/>
          <p:nvPr/>
        </p:nvSpPr>
        <p:spPr>
          <a:xfrm>
            <a:off x="11115040" y="1000760"/>
            <a:ext cx="318135" cy="1024890"/>
          </a:xfrm>
          <a:prstGeom prst="round1Rect">
            <a:avLst>
              <a:gd name="adj" fmla="val 40328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5" name="图片 254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4057014" y="2026512"/>
            <a:ext cx="7056977" cy="305844"/>
          </a:xfrm>
          <a:prstGeom prst="rect">
            <a:avLst/>
          </a:prstGeom>
        </p:spPr>
      </p:pic>
      <p:pic>
        <p:nvPicPr>
          <p:cNvPr id="256" name="图片 255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4057015" y="3159987"/>
            <a:ext cx="7056976" cy="305844"/>
          </a:xfrm>
          <a:prstGeom prst="rect">
            <a:avLst/>
          </a:prstGeom>
        </p:spPr>
      </p:pic>
      <p:pic>
        <p:nvPicPr>
          <p:cNvPr id="257" name="图片 256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4059554" y="4455441"/>
            <a:ext cx="7055705" cy="305789"/>
          </a:xfrm>
          <a:prstGeom prst="rect">
            <a:avLst/>
          </a:prstGeom>
        </p:spPr>
      </p:pic>
      <p:cxnSp>
        <p:nvCxnSpPr>
          <p:cNvPr id="258" name="直接连接符 257"/>
          <p:cNvCxnSpPr/>
          <p:nvPr/>
        </p:nvCxnSpPr>
        <p:spPr>
          <a:xfrm>
            <a:off x="4375150" y="1079500"/>
            <a:ext cx="0" cy="51669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162"/>
          <p:cNvSpPr txBox="1"/>
          <p:nvPr/>
        </p:nvSpPr>
        <p:spPr>
          <a:xfrm>
            <a:off x="4729480" y="1151890"/>
            <a:ext cx="5390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2F5597"/>
                </a:solidFill>
                <a:latin typeface="微软雅黑" pitchFamily="34" charset="-122"/>
                <a:ea typeface="微软雅黑" pitchFamily="34" charset="-122"/>
              </a:rPr>
              <a:t>课程名称及性质：</a:t>
            </a:r>
            <a:r>
              <a:rPr lang="zh-CN" altLang="en-US" sz="2000" b="1" dirty="0">
                <a:solidFill>
                  <a:srgbClr val="005AA0"/>
                </a:solidFill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计算机网络技术基础</a:t>
            </a:r>
          </a:p>
        </p:txBody>
      </p:sp>
      <p:sp>
        <p:nvSpPr>
          <p:cNvPr id="282" name="文本框 165"/>
          <p:cNvSpPr txBox="1"/>
          <p:nvPr/>
        </p:nvSpPr>
        <p:spPr>
          <a:xfrm>
            <a:off x="4729480" y="2268855"/>
            <a:ext cx="4622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2F5597"/>
                </a:solidFill>
                <a:latin typeface="微软雅黑" pitchFamily="34" charset="-122"/>
                <a:ea typeface="微软雅黑" pitchFamily="34" charset="-122"/>
              </a:rPr>
              <a:t>教材名称：</a:t>
            </a:r>
            <a:r>
              <a:rPr lang="zh-CN" altLang="en-US" sz="2000" b="1" dirty="0">
                <a:solidFill>
                  <a:srgbClr val="005AA0"/>
                </a:solidFill>
                <a:latin typeface="微软雅黑" pitchFamily="34" charset="-122"/>
                <a:ea typeface="微软雅黑" pitchFamily="34" charset="-122"/>
                <a:sym typeface="Gill Sans" panose="020B0502020104020203" charset="0"/>
              </a:rPr>
              <a:t>计算机网络技术基础</a:t>
            </a:r>
          </a:p>
        </p:txBody>
      </p:sp>
      <p:sp>
        <p:nvSpPr>
          <p:cNvPr id="285" name="文本框 168"/>
          <p:cNvSpPr txBox="1"/>
          <p:nvPr/>
        </p:nvSpPr>
        <p:spPr>
          <a:xfrm>
            <a:off x="4729873" y="3479165"/>
            <a:ext cx="425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2F5597"/>
                </a:solidFill>
                <a:latin typeface="微软雅黑" pitchFamily="34" charset="-122"/>
                <a:ea typeface="微软雅黑" pitchFamily="34" charset="-122"/>
              </a:rPr>
              <a:t>本节内容：</a:t>
            </a:r>
            <a:r>
              <a:rPr lang="en-US" altLang="zh-CN" sz="2000" b="1" dirty="0">
                <a:solidFill>
                  <a:srgbClr val="005AA0"/>
                </a:solidFill>
                <a:latin typeface="微软雅黑" pitchFamily="34" charset="-122"/>
                <a:ea typeface="微软雅黑" pitchFamily="34" charset="-122"/>
                <a:sym typeface="Gill Sans" panose="020B0502020104020203" charset="0"/>
              </a:rPr>
              <a:t>5.5 VLAN</a:t>
            </a:r>
            <a:r>
              <a:rPr lang="zh-CN" altLang="en-US" sz="2000" b="1" dirty="0">
                <a:solidFill>
                  <a:srgbClr val="005AA0"/>
                </a:solidFill>
                <a:latin typeface="微软雅黑" pitchFamily="34" charset="-122"/>
                <a:ea typeface="微软雅黑" pitchFamily="34" charset="-122"/>
                <a:sym typeface="Gill Sans" panose="020B0502020104020203" charset="0"/>
              </a:rPr>
              <a:t>划分技术</a:t>
            </a:r>
          </a:p>
        </p:txBody>
      </p:sp>
      <p:sp>
        <p:nvSpPr>
          <p:cNvPr id="288" name="文本框 171"/>
          <p:cNvSpPr txBox="1"/>
          <p:nvPr/>
        </p:nvSpPr>
        <p:spPr>
          <a:xfrm>
            <a:off x="4729480" y="4657805"/>
            <a:ext cx="494102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教材处理：</a:t>
            </a:r>
            <a:r>
              <a:rPr lang="zh-CN" altLang="en-US" sz="2000" b="1" dirty="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“</a:t>
            </a:r>
            <a:r>
              <a:rPr lang="en-US" altLang="zh-CN" sz="2000" b="1" dirty="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岗课赛证”</a:t>
            </a:r>
            <a:r>
              <a:rPr lang="en-US" altLang="zh-CN" sz="2000" b="1" dirty="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zh-CN" altLang="en-US" sz="2000" b="1" dirty="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模块化课程</a:t>
            </a:r>
          </a:p>
        </p:txBody>
      </p:sp>
      <p:pic>
        <p:nvPicPr>
          <p:cNvPr id="7" name="图片 6" descr="主题"/>
          <p:cNvPicPr>
            <a:picLocks noChangeAspect="1"/>
          </p:cNvPicPr>
          <p:nvPr/>
        </p:nvPicPr>
        <p:blipFill>
          <a:blip r:embed="rId5" cstate="email"/>
          <a:srcRect b="-287"/>
          <a:stretch>
            <a:fillRect/>
          </a:stretch>
        </p:blipFill>
        <p:spPr>
          <a:xfrm>
            <a:off x="548640" y="1774825"/>
            <a:ext cx="2379345" cy="3258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143991" y="5114111"/>
            <a:ext cx="4622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+mn-ea"/>
              </a:rPr>
              <a:t>知识基础模块 ——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sym typeface="+mn-ea"/>
              </a:rPr>
              <a:t>VLAN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+mn-ea"/>
              </a:rPr>
              <a:t>的专业知识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+mn-ea"/>
              </a:rPr>
              <a:t>专业技能模块 ——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sym typeface="+mn-ea"/>
              </a:rPr>
              <a:t>VLAN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+mn-ea"/>
              </a:rPr>
              <a:t>的实验配置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+mn-ea"/>
              </a:rPr>
              <a:t>职业素养模块 —— 学科兴趣与信息素养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 descr="IMG_038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741805" y="3275330"/>
            <a:ext cx="1864360" cy="2372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文本框 162"/>
          <p:cNvSpPr txBox="1"/>
          <p:nvPr/>
        </p:nvSpPr>
        <p:spPr>
          <a:xfrm>
            <a:off x="5143991" y="2806715"/>
            <a:ext cx="5536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校企合作计算机精品教材、互联网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+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教育改革新理念教材</a:t>
            </a:r>
          </a:p>
        </p:txBody>
      </p:sp>
      <p:sp>
        <p:nvSpPr>
          <p:cNvPr id="24" name="矩形 23"/>
          <p:cNvSpPr/>
          <p:nvPr/>
        </p:nvSpPr>
        <p:spPr>
          <a:xfrm>
            <a:off x="11112500" y="4460240"/>
            <a:ext cx="318135" cy="196596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66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62"/>
          <p:cNvSpPr txBox="1"/>
          <p:nvPr/>
        </p:nvSpPr>
        <p:spPr>
          <a:xfrm>
            <a:off x="5143991" y="1619900"/>
            <a:ext cx="55362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计算机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类专业基础课或专业核心课</a:t>
            </a:r>
          </a:p>
        </p:txBody>
      </p:sp>
      <p:sp>
        <p:nvSpPr>
          <p:cNvPr id="13" name="文本框 162"/>
          <p:cNvSpPr txBox="1"/>
          <p:nvPr/>
        </p:nvSpPr>
        <p:spPr>
          <a:xfrm>
            <a:off x="5149215" y="3962400"/>
            <a:ext cx="6047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包含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VLAN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作用、划分方法等；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 CCNA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CCNP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rPr>
              <a:t>的考核重点</a:t>
            </a:r>
          </a:p>
        </p:txBody>
      </p:sp>
    </p:spTree>
    <p:custDataLst>
      <p:tags r:id="rId1"/>
    </p:custData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288" grpId="1"/>
      <p:bldP spid="9" grpId="0"/>
      <p:bldP spid="9" grpId="1"/>
      <p:bldP spid="24" grpId="0" bldLvl="0" animBg="1"/>
      <p:bldP spid="2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112760" y="1866265"/>
            <a:ext cx="3051175" cy="4292488"/>
          </a:xfrm>
          <a:prstGeom prst="rect">
            <a:avLst/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90720" y="1823720"/>
            <a:ext cx="3051175" cy="4335033"/>
          </a:xfrm>
          <a:prstGeom prst="rect">
            <a:avLst/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30910" y="1866264"/>
            <a:ext cx="3051175" cy="4292489"/>
          </a:xfrm>
          <a:prstGeom prst="rect">
            <a:avLst/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6694" y="2863911"/>
            <a:ext cx="2637789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VLAN</a:t>
            </a:r>
            <a:r>
              <a:rPr lang="zh-CN" altLang="en-US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原理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交换机端口</a:t>
            </a:r>
            <a:r>
              <a:rPr lang="zh-CN" altLang="en-US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功能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70536" y="238634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5AA0"/>
                </a:solidFill>
                <a:latin typeface="KaiTi" pitchFamily="49" charset="-122"/>
                <a:ea typeface="KaiTi" pitchFamily="49" charset="-122"/>
              </a:rPr>
              <a:t>掌握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88670" y="4270647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5AA0"/>
                </a:solidFill>
                <a:latin typeface="KaiTi" pitchFamily="49" charset="-122"/>
                <a:ea typeface="KaiTi" pitchFamily="49" charset="-122"/>
              </a:rPr>
              <a:t>理解</a:t>
            </a:r>
          </a:p>
        </p:txBody>
      </p:sp>
      <p:cxnSp>
        <p:nvCxnSpPr>
          <p:cNvPr id="21" name="直线连接符 20"/>
          <p:cNvCxnSpPr/>
          <p:nvPr/>
        </p:nvCxnSpPr>
        <p:spPr>
          <a:xfrm>
            <a:off x="1125483" y="4050843"/>
            <a:ext cx="26613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86694" y="4739084"/>
            <a:ext cx="2536823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数据帧格式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Tag</a:t>
            </a:r>
            <a:r>
              <a:rPr lang="zh-CN" altLang="en-US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标签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的作用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706882" y="4657535"/>
            <a:ext cx="253682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charset="0"/>
                <a:cs typeface="Times New Roman" panose="02020603050405020304" pitchFamily="18" charset="0"/>
                <a:sym typeface="+mn-ea"/>
              </a:rPr>
              <a:t>自主思考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charset="0"/>
                <a:cs typeface="Times New Roman" panose="02020603050405020304" pitchFamily="18" charset="0"/>
                <a:sym typeface="+mn-ea"/>
              </a:rPr>
              <a:t>自主探索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charset="0"/>
                <a:cs typeface="Times New Roman" panose="02020603050405020304" pitchFamily="18" charset="0"/>
                <a:sym typeface="+mn-ea"/>
              </a:rPr>
              <a:t>抽象概括能力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06882" y="2387419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5AA0"/>
                </a:solidFill>
                <a:latin typeface="KaiTi" pitchFamily="49" charset="-122"/>
                <a:ea typeface="KaiTi" pitchFamily="49" charset="-122"/>
              </a:rPr>
              <a:t>能够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723727" y="4201531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5AA0"/>
                </a:solidFill>
                <a:latin typeface="KaiTi" pitchFamily="49" charset="-122"/>
                <a:ea typeface="KaiTi" pitchFamily="49" charset="-122"/>
              </a:rPr>
              <a:t>具备</a:t>
            </a:r>
          </a:p>
        </p:txBody>
      </p:sp>
      <p:cxnSp>
        <p:nvCxnSpPr>
          <p:cNvPr id="28" name="直线连接符 27"/>
          <p:cNvCxnSpPr/>
          <p:nvPr/>
        </p:nvCxnSpPr>
        <p:spPr>
          <a:xfrm>
            <a:off x="4661461" y="4050843"/>
            <a:ext cx="26613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706882" y="2914555"/>
            <a:ext cx="2847337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划分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VLAN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使用常用命令</a:t>
            </a:r>
            <a:r>
              <a:rPr lang="zh-CN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测试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35660" y="219374"/>
            <a:ext cx="765810" cy="756920"/>
            <a:chOff x="425" y="132"/>
            <a:chExt cx="1206" cy="1192"/>
          </a:xfrm>
        </p:grpSpPr>
        <p:grpSp>
          <p:nvGrpSpPr>
            <p:cNvPr id="37" name="组合 36"/>
            <p:cNvGrpSpPr/>
            <p:nvPr/>
          </p:nvGrpSpPr>
          <p:grpSpPr>
            <a:xfrm rot="5400000">
              <a:off x="419" y="161"/>
              <a:ext cx="1192" cy="1133"/>
              <a:chOff x="3385822" y="2342962"/>
              <a:chExt cx="2463822" cy="2183669"/>
            </a:xfrm>
          </p:grpSpPr>
          <p:sp>
            <p:nvSpPr>
              <p:cNvPr id="39" name="Freeform 5"/>
              <p:cNvSpPr/>
              <p:nvPr/>
            </p:nvSpPr>
            <p:spPr bwMode="auto">
              <a:xfrm rot="10800000">
                <a:off x="3385822" y="2342962"/>
                <a:ext cx="2463822" cy="2183669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 b="1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F5597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 b="1" dirty="0">
                  <a:solidFill>
                    <a:srgbClr val="00569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8" name="文本框 32"/>
            <p:cNvSpPr txBox="1"/>
            <p:nvPr/>
          </p:nvSpPr>
          <p:spPr>
            <a:xfrm>
              <a:off x="425" y="314"/>
              <a:ext cx="120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parajita" panose="020B0604020202020204" pitchFamily="34" charset="0"/>
                </a:rPr>
                <a:t>2</a:t>
              </a:r>
            </a:p>
          </p:txBody>
        </p:sp>
      </p:grpSp>
      <p:sp>
        <p:nvSpPr>
          <p:cNvPr id="41" name="TextBox 34"/>
          <p:cNvSpPr txBox="1"/>
          <p:nvPr/>
        </p:nvSpPr>
        <p:spPr>
          <a:xfrm>
            <a:off x="1089100" y="367964"/>
            <a:ext cx="15462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教学目标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149350" y="1450340"/>
            <a:ext cx="2637790" cy="70612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</p:pic>
      <p:sp>
        <p:nvSpPr>
          <p:cNvPr id="16" name="文本框 15"/>
          <p:cNvSpPr txBox="1"/>
          <p:nvPr/>
        </p:nvSpPr>
        <p:spPr>
          <a:xfrm>
            <a:off x="1149052" y="1508275"/>
            <a:ext cx="2637790" cy="46037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知识目标</a:t>
            </a:r>
            <a:endParaRPr lang="zh-CN" altLang="en-US" sz="2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685665" y="1390650"/>
            <a:ext cx="2637790" cy="702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文本框 52"/>
          <p:cNvSpPr txBox="1"/>
          <p:nvPr/>
        </p:nvSpPr>
        <p:spPr>
          <a:xfrm>
            <a:off x="4700493" y="1508275"/>
            <a:ext cx="2637378" cy="46037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技能目标</a:t>
            </a:r>
            <a:endParaRPr lang="zh-CN" altLang="en-US" sz="24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380730" y="1390650"/>
            <a:ext cx="2637790" cy="706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文本框 54"/>
          <p:cNvSpPr txBox="1"/>
          <p:nvPr/>
        </p:nvSpPr>
        <p:spPr>
          <a:xfrm>
            <a:off x="8485709" y="1375588"/>
            <a:ext cx="2637378" cy="70675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思政情感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态度与价值观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397575" y="4666309"/>
            <a:ext cx="253682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charset="0"/>
                <a:cs typeface="Times New Roman" panose="02020603050405020304" pitchFamily="18" charset="0"/>
                <a:sym typeface="+mn-ea"/>
              </a:rPr>
              <a:t>网络技术对社会发展</a:t>
            </a: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charset="0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charset="0"/>
                <a:cs typeface="Times New Roman" panose="02020603050405020304" pitchFamily="18" charset="0"/>
                <a:sym typeface="+mn-ea"/>
              </a:rPr>
              <a:t>的重要性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380730" y="231899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5AA0"/>
                </a:solidFill>
                <a:latin typeface="KaiTi" pitchFamily="49" charset="-122"/>
                <a:ea typeface="KaiTi" pitchFamily="49" charset="-122"/>
              </a:rPr>
              <a:t>激发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397575" y="4133107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5AA0"/>
                </a:solidFill>
                <a:latin typeface="KaiTi" pitchFamily="49" charset="-122"/>
                <a:ea typeface="KaiTi" pitchFamily="49" charset="-122"/>
              </a:rPr>
              <a:t>体会</a:t>
            </a:r>
          </a:p>
        </p:txBody>
      </p:sp>
      <p:cxnSp>
        <p:nvCxnSpPr>
          <p:cNvPr id="59" name="直线连接符 58"/>
          <p:cNvCxnSpPr/>
          <p:nvPr/>
        </p:nvCxnSpPr>
        <p:spPr>
          <a:xfrm>
            <a:off x="8335309" y="3982419"/>
            <a:ext cx="26613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380730" y="2846131"/>
            <a:ext cx="2637379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微软雅黑" charset="0"/>
                <a:cs typeface="Times New Roman" panose="02020603050405020304" pitchFamily="18" charset="0"/>
                <a:sym typeface="+mn-ea"/>
              </a:rPr>
              <a:t>学科兴趣</a:t>
            </a:r>
            <a:endParaRPr lang="en-US" altLang="zh-CN" dirty="0">
              <a:latin typeface="Times New Roman" panose="02020603050405020304" pitchFamily="18" charset="0"/>
              <a:ea typeface="微软雅黑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微软雅黑" charset="0"/>
                <a:cs typeface="Times New Roman" panose="02020603050405020304" pitchFamily="18" charset="0"/>
                <a:sym typeface="+mn-ea"/>
              </a:rPr>
              <a:t>探索精神</a:t>
            </a:r>
          </a:p>
        </p:txBody>
      </p:sp>
    </p:spTree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235660" y="219374"/>
            <a:ext cx="765810" cy="756920"/>
            <a:chOff x="425" y="132"/>
            <a:chExt cx="1206" cy="1192"/>
          </a:xfrm>
        </p:grpSpPr>
        <p:grpSp>
          <p:nvGrpSpPr>
            <p:cNvPr id="15" name="组合 14"/>
            <p:cNvGrpSpPr/>
            <p:nvPr/>
          </p:nvGrpSpPr>
          <p:grpSpPr>
            <a:xfrm rot="5400000">
              <a:off x="419" y="161"/>
              <a:ext cx="1192" cy="1133"/>
              <a:chOff x="3385822" y="2342962"/>
              <a:chExt cx="2463822" cy="2183669"/>
            </a:xfrm>
          </p:grpSpPr>
          <p:sp>
            <p:nvSpPr>
              <p:cNvPr id="25" name="Freeform 5"/>
              <p:cNvSpPr/>
              <p:nvPr/>
            </p:nvSpPr>
            <p:spPr bwMode="auto">
              <a:xfrm rot="10800000">
                <a:off x="3385822" y="2342962"/>
                <a:ext cx="2463822" cy="2183669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 b="1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F5597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 b="1" dirty="0">
                  <a:solidFill>
                    <a:srgbClr val="00569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7" name="文本框 32"/>
            <p:cNvSpPr txBox="1"/>
            <p:nvPr/>
          </p:nvSpPr>
          <p:spPr>
            <a:xfrm>
              <a:off x="425" y="314"/>
              <a:ext cx="12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parajita" panose="020B0604020202020204" pitchFamily="34" charset="0"/>
                </a:rPr>
                <a:t>3</a:t>
              </a:r>
            </a:p>
          </p:txBody>
        </p:sp>
      </p:grpSp>
      <p:sp>
        <p:nvSpPr>
          <p:cNvPr id="4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学情分析</a:t>
            </a:r>
          </a:p>
        </p:txBody>
      </p:sp>
      <p:grpSp>
        <p:nvGrpSpPr>
          <p:cNvPr id="93" name="Group 9"/>
          <p:cNvGrpSpPr/>
          <p:nvPr/>
        </p:nvGrpSpPr>
        <p:grpSpPr>
          <a:xfrm>
            <a:off x="1083403" y="3861489"/>
            <a:ext cx="5087498" cy="2527200"/>
            <a:chOff x="6120000" y="3473302"/>
            <a:chExt cx="5216594" cy="2528186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94" name="Rectangle: Rounded Corners 58"/>
            <p:cNvSpPr/>
            <p:nvPr/>
          </p:nvSpPr>
          <p:spPr>
            <a:xfrm>
              <a:off x="6120000" y="3473302"/>
              <a:ext cx="5216594" cy="2528186"/>
            </a:xfrm>
            <a:prstGeom prst="roundRect">
              <a:avLst>
                <a:gd name="adj" fmla="val 2543"/>
              </a:avLst>
            </a:prstGeom>
            <a:solidFill>
              <a:sysClr val="window" lastClr="FFFF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rgbClr val="113778">
                <a:shade val="50000"/>
              </a:srgbClr>
            </a:lnRef>
            <a:fillRef idx="1">
              <a:srgbClr val="113778"/>
            </a:fillRef>
            <a:effectRef idx="0">
              <a:srgbClr val="11377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endParaRPr>
            </a:p>
          </p:txBody>
        </p:sp>
        <p:cxnSp>
          <p:nvCxnSpPr>
            <p:cNvPr id="95" name="Straight Connector 40"/>
            <p:cNvCxnSpPr/>
            <p:nvPr/>
          </p:nvCxnSpPr>
          <p:spPr>
            <a:xfrm>
              <a:off x="6120000" y="3847448"/>
              <a:ext cx="5216594" cy="0"/>
            </a:xfrm>
            <a:prstGeom prst="line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rgbClr val="113778"/>
            </a:lnRef>
            <a:fillRef idx="0">
              <a:srgbClr val="113778"/>
            </a:fillRef>
            <a:effectRef idx="0">
              <a:srgbClr val="113778"/>
            </a:effectRef>
            <a:fontRef idx="minor">
              <a:sysClr val="windowText" lastClr="000000"/>
            </a:fontRef>
          </p:style>
        </p:cxnSp>
      </p:grpSp>
      <p:sp>
        <p:nvSpPr>
          <p:cNvPr id="99" name="Rectangle: Rounded Corners 45"/>
          <p:cNvSpPr/>
          <p:nvPr/>
        </p:nvSpPr>
        <p:spPr>
          <a:xfrm>
            <a:off x="1067165" y="1133721"/>
            <a:ext cx="5110576" cy="2528186"/>
          </a:xfrm>
          <a:prstGeom prst="roundRect">
            <a:avLst>
              <a:gd name="adj" fmla="val 2543"/>
            </a:avLst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rgbClr val="113778">
              <a:shade val="50000"/>
            </a:srgbClr>
          </a:lnRef>
          <a:fillRef idx="1">
            <a:srgbClr val="113778"/>
          </a:fillRef>
          <a:effectRef idx="0">
            <a:srgbClr val="11377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思源黑体 CN Regular" panose="020B0500000000000000" charset="-122"/>
            </a:endParaRPr>
          </a:p>
        </p:txBody>
      </p:sp>
      <p:sp>
        <p:nvSpPr>
          <p:cNvPr id="100" name="TextBox 63"/>
          <p:cNvSpPr txBox="1"/>
          <p:nvPr/>
        </p:nvSpPr>
        <p:spPr>
          <a:xfrm>
            <a:off x="1547938" y="2815396"/>
            <a:ext cx="7291989" cy="72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zh-CN" dirty="0">
                <a:solidFill>
                  <a:srgbClr val="2F5597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Learning foundation analysis and learning</a:t>
            </a:r>
          </a:p>
          <a:p>
            <a:pPr>
              <a:lnSpc>
                <a:spcPct val="120000"/>
              </a:lnSpc>
            </a:pPr>
            <a:r>
              <a:rPr lang="en-GB" altLang="zh-CN" dirty="0">
                <a:solidFill>
                  <a:srgbClr val="2F5597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style test based on Cooper learning circle</a:t>
            </a:r>
            <a:endParaRPr lang="zh-CN" altLang="en-US" dirty="0">
              <a:solidFill>
                <a:srgbClr val="2F5597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1" name="Group 1"/>
          <p:cNvGrpSpPr/>
          <p:nvPr/>
        </p:nvGrpSpPr>
        <p:grpSpPr>
          <a:xfrm>
            <a:off x="1693659" y="1488804"/>
            <a:ext cx="4319691" cy="1135183"/>
            <a:chOff x="1339426" y="1212056"/>
            <a:chExt cx="4588337" cy="1135183"/>
          </a:xfrm>
        </p:grpSpPr>
        <p:sp>
          <p:nvSpPr>
            <p:cNvPr id="102" name="TextBox 62"/>
            <p:cNvSpPr txBox="1"/>
            <p:nvPr/>
          </p:nvSpPr>
          <p:spPr>
            <a:xfrm>
              <a:off x="1772323" y="1212056"/>
              <a:ext cx="4155440" cy="113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2F5597"/>
                  </a:solidFill>
                  <a:latin typeface="微软雅黑" pitchFamily="34" charset="-122"/>
                  <a:ea typeface="微软雅黑" pitchFamily="34" charset="-122"/>
                  <a:cs typeface="思源黑体 CN Regular" panose="020B0500000000000000" charset="-122"/>
                </a:rPr>
                <a:t>学习基础分析</a:t>
              </a:r>
            </a:p>
            <a:p>
              <a:pPr indent="0" fontAlgn="auto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2F5597"/>
                  </a:solidFill>
                  <a:latin typeface="微软雅黑" pitchFamily="34" charset="-122"/>
                  <a:ea typeface="微软雅黑" pitchFamily="34" charset="-122"/>
                  <a:cs typeface="思源黑体 CN Regular" panose="020B0500000000000000" charset="-122"/>
                </a:rPr>
                <a:t>库伯学习风格测试</a:t>
              </a:r>
            </a:p>
          </p:txBody>
        </p:sp>
        <p:grpSp>
          <p:nvGrpSpPr>
            <p:cNvPr id="103" name="Group 64"/>
            <p:cNvGrpSpPr/>
            <p:nvPr/>
          </p:nvGrpSpPr>
          <p:grpSpPr>
            <a:xfrm>
              <a:off x="1339426" y="1388439"/>
              <a:ext cx="295275" cy="246132"/>
              <a:chOff x="466725" y="2427118"/>
              <a:chExt cx="295275" cy="246132"/>
            </a:xfrm>
            <a:solidFill>
              <a:sysClr val="window" lastClr="FFFFFF"/>
            </a:solidFill>
          </p:grpSpPr>
          <p:sp>
            <p:nvSpPr>
              <p:cNvPr id="104" name="Rectangle: Rounded Corners 65"/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rgbClr val="113778">
                  <a:shade val="50000"/>
                </a:srgbClr>
              </a:lnRef>
              <a:fillRef idx="1">
                <a:srgbClr val="113778"/>
              </a:fillRef>
              <a:effectRef idx="0">
                <a:srgbClr val="113778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F5597"/>
                  </a:solidFill>
                  <a:latin typeface="微软雅黑" pitchFamily="34" charset="-122"/>
                  <a:ea typeface="微软雅黑" pitchFamily="34" charset="-122"/>
                  <a:cs typeface="思源黑体 CN Regular" panose="020B0500000000000000" charset="-122"/>
                </a:endParaRPr>
              </a:p>
            </p:txBody>
          </p:sp>
          <p:sp>
            <p:nvSpPr>
              <p:cNvPr id="105" name="Rectangle: Rounded Corners 66"/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rgbClr val="113778">
                  <a:shade val="50000"/>
                </a:srgbClr>
              </a:lnRef>
              <a:fillRef idx="1">
                <a:srgbClr val="113778"/>
              </a:fillRef>
              <a:effectRef idx="0">
                <a:srgbClr val="113778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F5597"/>
                  </a:solidFill>
                  <a:latin typeface="微软雅黑" pitchFamily="34" charset="-122"/>
                  <a:ea typeface="微软雅黑" pitchFamily="34" charset="-122"/>
                  <a:cs typeface="思源黑体 CN Regular" panose="020B0500000000000000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483019" y="1121644"/>
            <a:ext cx="5092700" cy="2527935"/>
            <a:chOff x="9638" y="1785"/>
            <a:chExt cx="8215" cy="3981"/>
          </a:xfrm>
        </p:grpSpPr>
        <p:sp>
          <p:nvSpPr>
            <p:cNvPr id="88" name="Rectangle: Rounded Corners 57"/>
            <p:cNvSpPr/>
            <p:nvPr/>
          </p:nvSpPr>
          <p:spPr>
            <a:xfrm>
              <a:off x="9638" y="1785"/>
              <a:ext cx="8215" cy="3981"/>
            </a:xfrm>
            <a:prstGeom prst="roundRect">
              <a:avLst>
                <a:gd name="adj" fmla="val 2543"/>
              </a:avLst>
            </a:prstGeom>
            <a:solidFill>
              <a:sysClr val="window" lastClr="FFFF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rgbClr val="113778">
                <a:shade val="50000"/>
              </a:srgbClr>
            </a:lnRef>
            <a:fillRef idx="1">
              <a:srgbClr val="113778"/>
            </a:fillRef>
            <a:effectRef idx="0">
              <a:srgbClr val="11377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  <a:cs typeface="思源黑体 CN Regular" panose="020B0500000000000000" charset="-122"/>
              </a:endParaRPr>
            </a:p>
          </p:txBody>
        </p:sp>
        <p:graphicFrame>
          <p:nvGraphicFramePr>
            <p:cNvPr id="89" name="图表 88"/>
            <p:cNvGraphicFramePr/>
            <p:nvPr/>
          </p:nvGraphicFramePr>
          <p:xfrm>
            <a:off x="9673" y="2244"/>
            <a:ext cx="8064" cy="33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22" name="Group 3"/>
            <p:cNvGrpSpPr/>
            <p:nvPr/>
          </p:nvGrpSpPr>
          <p:grpSpPr>
            <a:xfrm>
              <a:off x="9882" y="2051"/>
              <a:ext cx="3026" cy="737"/>
              <a:chOff x="6276247" y="995443"/>
              <a:chExt cx="1921622" cy="467956"/>
            </a:xfrm>
          </p:grpSpPr>
          <p:sp>
            <p:nvSpPr>
              <p:cNvPr id="123" name="Freeform 4642"/>
              <p:cNvSpPr/>
              <p:nvPr/>
            </p:nvSpPr>
            <p:spPr bwMode="auto">
              <a:xfrm>
                <a:off x="6276247" y="995443"/>
                <a:ext cx="165466" cy="261542"/>
              </a:xfrm>
              <a:custGeom>
                <a:avLst/>
                <a:gdLst>
                  <a:gd name="T0" fmla="*/ 58 w 125"/>
                  <a:gd name="T1" fmla="*/ 2 h 198"/>
                  <a:gd name="T2" fmla="*/ 3 w 125"/>
                  <a:gd name="T3" fmla="*/ 71 h 198"/>
                  <a:gd name="T4" fmla="*/ 6 w 125"/>
                  <a:gd name="T5" fmla="*/ 78 h 198"/>
                  <a:gd name="T6" fmla="*/ 33 w 125"/>
                  <a:gd name="T7" fmla="*/ 78 h 198"/>
                  <a:gd name="T8" fmla="*/ 37 w 125"/>
                  <a:gd name="T9" fmla="*/ 82 h 198"/>
                  <a:gd name="T10" fmla="*/ 37 w 125"/>
                  <a:gd name="T11" fmla="*/ 194 h 198"/>
                  <a:gd name="T12" fmla="*/ 41 w 125"/>
                  <a:gd name="T13" fmla="*/ 198 h 198"/>
                  <a:gd name="T14" fmla="*/ 85 w 125"/>
                  <a:gd name="T15" fmla="*/ 198 h 198"/>
                  <a:gd name="T16" fmla="*/ 89 w 125"/>
                  <a:gd name="T17" fmla="*/ 194 h 198"/>
                  <a:gd name="T18" fmla="*/ 89 w 125"/>
                  <a:gd name="T19" fmla="*/ 82 h 198"/>
                  <a:gd name="T20" fmla="*/ 93 w 125"/>
                  <a:gd name="T21" fmla="*/ 78 h 198"/>
                  <a:gd name="T22" fmla="*/ 119 w 125"/>
                  <a:gd name="T23" fmla="*/ 78 h 198"/>
                  <a:gd name="T24" fmla="*/ 123 w 125"/>
                  <a:gd name="T25" fmla="*/ 71 h 198"/>
                  <a:gd name="T26" fmla="*/ 65 w 125"/>
                  <a:gd name="T27" fmla="*/ 2 h 198"/>
                  <a:gd name="T28" fmla="*/ 58 w 125"/>
                  <a:gd name="T29" fmla="*/ 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98">
                    <a:moveTo>
                      <a:pt x="58" y="2"/>
                    </a:moveTo>
                    <a:cubicBezTo>
                      <a:pt x="3" y="71"/>
                      <a:pt x="3" y="71"/>
                      <a:pt x="3" y="71"/>
                    </a:cubicBezTo>
                    <a:cubicBezTo>
                      <a:pt x="0" y="74"/>
                      <a:pt x="3" y="78"/>
                      <a:pt x="6" y="78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5" y="78"/>
                      <a:pt x="37" y="80"/>
                      <a:pt x="37" y="82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7" y="196"/>
                      <a:pt x="39" y="198"/>
                      <a:pt x="41" y="198"/>
                    </a:cubicBezTo>
                    <a:cubicBezTo>
                      <a:pt x="85" y="198"/>
                      <a:pt x="85" y="198"/>
                      <a:pt x="85" y="198"/>
                    </a:cubicBezTo>
                    <a:cubicBezTo>
                      <a:pt x="87" y="198"/>
                      <a:pt x="89" y="196"/>
                      <a:pt x="89" y="194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89" y="80"/>
                      <a:pt x="91" y="78"/>
                      <a:pt x="93" y="78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23" y="78"/>
                      <a:pt x="125" y="74"/>
                      <a:pt x="123" y="71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3" y="0"/>
                      <a:pt x="59" y="0"/>
                      <a:pt x="58" y="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itchFamily="34" charset="-122"/>
                  <a:ea typeface="微软雅黑" pitchFamily="34" charset="-122"/>
                  <a:cs typeface="思源黑体 CN Regular" panose="020B0500000000000000" charset="-122"/>
                </a:endParaRPr>
              </a:p>
            </p:txBody>
          </p:sp>
          <p:sp>
            <p:nvSpPr>
              <p:cNvPr id="124" name="TextBox 48"/>
              <p:cNvSpPr txBox="1"/>
              <p:nvPr/>
            </p:nvSpPr>
            <p:spPr>
              <a:xfrm>
                <a:off x="6494164" y="1126214"/>
                <a:ext cx="1703705" cy="3371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zh-CN" altLang="en-US" sz="1600" b="1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itchFamily="34" charset="-122"/>
                    <a:ea typeface="微软雅黑" pitchFamily="34" charset="-122"/>
                    <a:cs typeface="思源黑体 CN Regular" panose="020B0500000000000000" charset="-122"/>
                  </a:rPr>
                  <a:t>平均分达到</a:t>
                </a:r>
                <a:r>
                  <a:rPr lang="en-US" altLang="zh-CN" sz="1600" b="1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itchFamily="34" charset="-122"/>
                    <a:ea typeface="微软雅黑" pitchFamily="34" charset="-122"/>
                    <a:cs typeface="思源黑体 CN Regular" panose="020B0500000000000000" charset="-122"/>
                  </a:rPr>
                  <a:t>71</a:t>
                </a:r>
                <a:r>
                  <a:rPr lang="zh-CN" altLang="en-US" sz="1600" b="1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itchFamily="34" charset="-122"/>
                    <a:ea typeface="微软雅黑" pitchFamily="34" charset="-122"/>
                    <a:cs typeface="思源黑体 CN Regular" panose="020B0500000000000000" charset="-122"/>
                  </a:rPr>
                  <a:t>分</a:t>
                </a:r>
              </a:p>
            </p:txBody>
          </p:sp>
        </p:grpSp>
      </p:grpSp>
      <p:sp>
        <p:nvSpPr>
          <p:cNvPr id="127" name="文本框 126"/>
          <p:cNvSpPr txBox="1"/>
          <p:nvPr/>
        </p:nvSpPr>
        <p:spPr>
          <a:xfrm>
            <a:off x="1365619" y="4171604"/>
            <a:ext cx="468376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b="1" i="1" dirty="0">
                <a:solidFill>
                  <a:srgbClr val="113778">
                    <a:lumMod val="75000"/>
                  </a:srgbClr>
                </a:solidFill>
                <a:effectLst/>
                <a:latin typeface="微软雅黑" pitchFamily="34" charset="-122"/>
                <a:ea typeface="微软雅黑" pitchFamily="34" charset="-122"/>
                <a:cs typeface="微软雅黑" charset="0"/>
              </a:rPr>
              <a:t>测评结果：</a:t>
            </a:r>
            <a:r>
              <a:rPr lang="zh-CN" altLang="en-US" sz="1600" dirty="0">
                <a:solidFill>
                  <a:srgbClr val="113778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基本掌握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5.1</a:t>
            </a:r>
            <a:r>
              <a:rPr lang="en-US" altLang="zh-CN" sz="1600" dirty="0">
                <a:solidFill>
                  <a:srgbClr val="C00000"/>
                </a:solidFill>
                <a:effectLst/>
                <a:latin typeface="微软雅黑" pitchFamily="34" charset="-122"/>
                <a:ea typeface="微软雅黑" pitchFamily="34" charset="-122"/>
                <a:cs typeface="微软雅黑" charset="0"/>
              </a:rPr>
              <a:t>-5.4</a:t>
            </a:r>
            <a:r>
              <a:rPr lang="zh-CN" altLang="en-US" sz="1600" dirty="0">
                <a:solidFill>
                  <a:srgbClr val="C00000"/>
                </a:solidFill>
                <a:effectLst/>
                <a:latin typeface="微软雅黑" pitchFamily="34" charset="-122"/>
                <a:ea typeface="微软雅黑" pitchFamily="34" charset="-122"/>
                <a:cs typeface="微软雅黑" charset="0"/>
              </a:rPr>
              <a:t>节</a:t>
            </a:r>
            <a:r>
              <a:rPr lang="zh-CN" altLang="en-US" sz="1600" dirty="0">
                <a:solidFill>
                  <a:srgbClr val="113778">
                    <a:lumMod val="75000"/>
                  </a:srgbClr>
                </a:solidFill>
                <a:effectLst/>
                <a:latin typeface="微软雅黑" pitchFamily="34" charset="-122"/>
                <a:ea typeface="微软雅黑" pitchFamily="34" charset="-122"/>
                <a:cs typeface="微软雅黑" charset="0"/>
              </a:rPr>
              <a:t>的</a:t>
            </a:r>
            <a:r>
              <a:rPr lang="zh-CN" altLang="en-US" sz="1600" dirty="0">
                <a:solidFill>
                  <a:srgbClr val="113778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基础知识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b="1" i="1" dirty="0">
                <a:solidFill>
                  <a:srgbClr val="113778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学生需求：</a:t>
            </a:r>
            <a:r>
              <a:rPr lang="zh-CN" altLang="en-US" sz="1600" dirty="0">
                <a:solidFill>
                  <a:srgbClr val="113778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探索求知、知行合一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1406829" y="5307330"/>
            <a:ext cx="51111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b="1" i="1" dirty="0">
                <a:solidFill>
                  <a:srgbClr val="113778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测评结果：</a:t>
            </a:r>
            <a:r>
              <a:rPr lang="zh-CN" altLang="en-US" sz="1600" dirty="0">
                <a:solidFill>
                  <a:srgbClr val="113778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倾向于适应型、聚合型类型</a:t>
            </a:r>
            <a:endParaRPr lang="zh-CN" altLang="en-US" sz="1600" dirty="0">
              <a:solidFill>
                <a:srgbClr val="113778">
                  <a:lumMod val="75000"/>
                </a:srgbClr>
              </a:solidFill>
              <a:latin typeface="微软雅黑" pitchFamily="34" charset="-122"/>
              <a:ea typeface="微软雅黑" pitchFamily="34" charset="-122"/>
              <a:cs typeface="微软雅黑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b="1" i="1" dirty="0">
                <a:solidFill>
                  <a:srgbClr val="113778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学生需求：</a:t>
            </a:r>
            <a:r>
              <a:rPr lang="zh-CN" altLang="en-US" sz="1600" dirty="0">
                <a:solidFill>
                  <a:srgbClr val="113778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在情景中学习、有目标的学习</a:t>
            </a:r>
          </a:p>
        </p:txBody>
      </p:sp>
      <p:cxnSp>
        <p:nvCxnSpPr>
          <p:cNvPr id="133" name="直接连接符 132"/>
          <p:cNvCxnSpPr/>
          <p:nvPr/>
        </p:nvCxnSpPr>
        <p:spPr>
          <a:xfrm>
            <a:off x="1477423" y="5145541"/>
            <a:ext cx="42900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6359921" y="3862524"/>
            <a:ext cx="5241925" cy="2546985"/>
            <a:chOff x="9641" y="6069"/>
            <a:chExt cx="8255" cy="4011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grpSp>
          <p:nvGrpSpPr>
            <p:cNvPr id="5" name="Group 7"/>
            <p:cNvGrpSpPr/>
            <p:nvPr/>
          </p:nvGrpSpPr>
          <p:grpSpPr>
            <a:xfrm>
              <a:off x="9641" y="6069"/>
              <a:ext cx="4029" cy="3981"/>
              <a:chOff x="855406" y="3473303"/>
              <a:chExt cx="2556632" cy="2528186"/>
            </a:xfrm>
          </p:grpSpPr>
          <p:sp>
            <p:nvSpPr>
              <p:cNvPr id="6" name="Rectangle: Rounded Corners 60"/>
              <p:cNvSpPr/>
              <p:nvPr/>
            </p:nvSpPr>
            <p:spPr>
              <a:xfrm>
                <a:off x="933760" y="3473303"/>
                <a:ext cx="2478278" cy="2528186"/>
              </a:xfrm>
              <a:prstGeom prst="roundRect">
                <a:avLst>
                  <a:gd name="adj" fmla="val 2543"/>
                </a:avLst>
              </a:prstGeom>
              <a:solidFill>
                <a:sysClr val="window" lastClr="FFFFFF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rgbClr val="113778">
                  <a:shade val="50000"/>
                </a:srgbClr>
              </a:lnRef>
              <a:fillRef idx="1">
                <a:srgbClr val="113778"/>
              </a:fillRef>
              <a:effectRef idx="0">
                <a:srgbClr val="113778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思源黑体 CN Regular" panose="020B0500000000000000" charset="-122"/>
                </a:endParaRPr>
              </a:p>
            </p:txBody>
          </p:sp>
          <p:cxnSp>
            <p:nvCxnSpPr>
              <p:cNvPr id="7" name="Straight Connector 38"/>
              <p:cNvCxnSpPr/>
              <p:nvPr/>
            </p:nvCxnSpPr>
            <p:spPr>
              <a:xfrm>
                <a:off x="855406" y="3847448"/>
                <a:ext cx="2478278" cy="0"/>
              </a:xfrm>
              <a:prstGeom prst="line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1">
                <a:srgbClr val="113778"/>
              </a:lnRef>
              <a:fillRef idx="0">
                <a:srgbClr val="113778"/>
              </a:fillRef>
              <a:effectRef idx="0">
                <a:srgbClr val="113778"/>
              </a:effectRef>
              <a:fontRef idx="minor">
                <a:sysClr val="windowText" lastClr="000000"/>
              </a:fontRef>
            </p:style>
          </p:cxnSp>
        </p:grpSp>
        <p:grpSp>
          <p:nvGrpSpPr>
            <p:cNvPr id="8" name="Group 4"/>
            <p:cNvGrpSpPr/>
            <p:nvPr/>
          </p:nvGrpSpPr>
          <p:grpSpPr>
            <a:xfrm>
              <a:off x="9876" y="6143"/>
              <a:ext cx="3058" cy="625"/>
              <a:chOff x="1004372" y="3515218"/>
              <a:chExt cx="1942006" cy="396292"/>
            </a:xfrm>
          </p:grpSpPr>
          <p:sp>
            <p:nvSpPr>
              <p:cNvPr id="9" name="Freeform 32"/>
              <p:cNvSpPr>
                <a:spLocks noEditPoints="1"/>
              </p:cNvSpPr>
              <p:nvPr/>
            </p:nvSpPr>
            <p:spPr bwMode="auto">
              <a:xfrm>
                <a:off x="1004372" y="3590100"/>
                <a:ext cx="193953" cy="168829"/>
              </a:xfrm>
              <a:custGeom>
                <a:avLst/>
                <a:gdLst>
                  <a:gd name="T0" fmla="*/ 192 w 212"/>
                  <a:gd name="T1" fmla="*/ 0 h 184"/>
                  <a:gd name="T2" fmla="*/ 20 w 212"/>
                  <a:gd name="T3" fmla="*/ 0 h 184"/>
                  <a:gd name="T4" fmla="*/ 0 w 212"/>
                  <a:gd name="T5" fmla="*/ 20 h 184"/>
                  <a:gd name="T6" fmla="*/ 0 w 212"/>
                  <a:gd name="T7" fmla="*/ 92 h 184"/>
                  <a:gd name="T8" fmla="*/ 20 w 212"/>
                  <a:gd name="T9" fmla="*/ 112 h 184"/>
                  <a:gd name="T10" fmla="*/ 32 w 212"/>
                  <a:gd name="T11" fmla="*/ 108 h 184"/>
                  <a:gd name="T12" fmla="*/ 32 w 212"/>
                  <a:gd name="T13" fmla="*/ 180 h 184"/>
                  <a:gd name="T14" fmla="*/ 32 w 212"/>
                  <a:gd name="T15" fmla="*/ 184 h 184"/>
                  <a:gd name="T16" fmla="*/ 176 w 212"/>
                  <a:gd name="T17" fmla="*/ 184 h 184"/>
                  <a:gd name="T18" fmla="*/ 180 w 212"/>
                  <a:gd name="T19" fmla="*/ 184 h 184"/>
                  <a:gd name="T20" fmla="*/ 180 w 212"/>
                  <a:gd name="T21" fmla="*/ 108 h 184"/>
                  <a:gd name="T22" fmla="*/ 192 w 212"/>
                  <a:gd name="T23" fmla="*/ 112 h 184"/>
                  <a:gd name="T24" fmla="*/ 212 w 212"/>
                  <a:gd name="T25" fmla="*/ 92 h 184"/>
                  <a:gd name="T26" fmla="*/ 212 w 212"/>
                  <a:gd name="T27" fmla="*/ 20 h 184"/>
                  <a:gd name="T28" fmla="*/ 192 w 212"/>
                  <a:gd name="T29" fmla="*/ 0 h 184"/>
                  <a:gd name="T30" fmla="*/ 172 w 212"/>
                  <a:gd name="T31" fmla="*/ 176 h 184"/>
                  <a:gd name="T32" fmla="*/ 40 w 212"/>
                  <a:gd name="T33" fmla="*/ 176 h 184"/>
                  <a:gd name="T34" fmla="*/ 40 w 212"/>
                  <a:gd name="T35" fmla="*/ 60 h 184"/>
                  <a:gd name="T36" fmla="*/ 52 w 212"/>
                  <a:gd name="T37" fmla="*/ 48 h 184"/>
                  <a:gd name="T38" fmla="*/ 160 w 212"/>
                  <a:gd name="T39" fmla="*/ 48 h 184"/>
                  <a:gd name="T40" fmla="*/ 172 w 212"/>
                  <a:gd name="T41" fmla="*/ 60 h 184"/>
                  <a:gd name="T42" fmla="*/ 172 w 212"/>
                  <a:gd name="T43" fmla="*/ 176 h 184"/>
                  <a:gd name="T44" fmla="*/ 204 w 212"/>
                  <a:gd name="T45" fmla="*/ 92 h 184"/>
                  <a:gd name="T46" fmla="*/ 192 w 212"/>
                  <a:gd name="T47" fmla="*/ 104 h 184"/>
                  <a:gd name="T48" fmla="*/ 180 w 212"/>
                  <a:gd name="T49" fmla="*/ 92 h 184"/>
                  <a:gd name="T50" fmla="*/ 180 w 212"/>
                  <a:gd name="T51" fmla="*/ 48 h 184"/>
                  <a:gd name="T52" fmla="*/ 188 w 212"/>
                  <a:gd name="T53" fmla="*/ 48 h 184"/>
                  <a:gd name="T54" fmla="*/ 188 w 212"/>
                  <a:gd name="T55" fmla="*/ 40 h 184"/>
                  <a:gd name="T56" fmla="*/ 24 w 212"/>
                  <a:gd name="T57" fmla="*/ 40 h 184"/>
                  <a:gd name="T58" fmla="*/ 24 w 212"/>
                  <a:gd name="T59" fmla="*/ 48 h 184"/>
                  <a:gd name="T60" fmla="*/ 32 w 212"/>
                  <a:gd name="T61" fmla="*/ 48 h 184"/>
                  <a:gd name="T62" fmla="*/ 32 w 212"/>
                  <a:gd name="T63" fmla="*/ 92 h 184"/>
                  <a:gd name="T64" fmla="*/ 20 w 212"/>
                  <a:gd name="T65" fmla="*/ 104 h 184"/>
                  <a:gd name="T66" fmla="*/ 8 w 212"/>
                  <a:gd name="T67" fmla="*/ 92 h 184"/>
                  <a:gd name="T68" fmla="*/ 8 w 212"/>
                  <a:gd name="T69" fmla="*/ 20 h 184"/>
                  <a:gd name="T70" fmla="*/ 20 w 212"/>
                  <a:gd name="T71" fmla="*/ 8 h 184"/>
                  <a:gd name="T72" fmla="*/ 192 w 212"/>
                  <a:gd name="T73" fmla="*/ 8 h 184"/>
                  <a:gd name="T74" fmla="*/ 204 w 212"/>
                  <a:gd name="T75" fmla="*/ 20 h 184"/>
                  <a:gd name="T76" fmla="*/ 204 w 212"/>
                  <a:gd name="T77" fmla="*/ 92 h 184"/>
                  <a:gd name="T78" fmla="*/ 112 w 212"/>
                  <a:gd name="T79" fmla="*/ 64 h 184"/>
                  <a:gd name="T80" fmla="*/ 52 w 212"/>
                  <a:gd name="T81" fmla="*/ 64 h 184"/>
                  <a:gd name="T82" fmla="*/ 52 w 212"/>
                  <a:gd name="T83" fmla="*/ 72 h 184"/>
                  <a:gd name="T84" fmla="*/ 112 w 212"/>
                  <a:gd name="T85" fmla="*/ 72 h 184"/>
                  <a:gd name="T86" fmla="*/ 112 w 212"/>
                  <a:gd name="T87" fmla="*/ 64 h 184"/>
                  <a:gd name="T88" fmla="*/ 52 w 212"/>
                  <a:gd name="T89" fmla="*/ 100 h 184"/>
                  <a:gd name="T90" fmla="*/ 132 w 212"/>
                  <a:gd name="T91" fmla="*/ 100 h 184"/>
                  <a:gd name="T92" fmla="*/ 132 w 212"/>
                  <a:gd name="T93" fmla="*/ 92 h 184"/>
                  <a:gd name="T94" fmla="*/ 52 w 212"/>
                  <a:gd name="T95" fmla="*/ 92 h 184"/>
                  <a:gd name="T96" fmla="*/ 52 w 212"/>
                  <a:gd name="T97" fmla="*/ 100 h 184"/>
                  <a:gd name="T98" fmla="*/ 52 w 212"/>
                  <a:gd name="T99" fmla="*/ 128 h 184"/>
                  <a:gd name="T100" fmla="*/ 132 w 212"/>
                  <a:gd name="T101" fmla="*/ 128 h 184"/>
                  <a:gd name="T102" fmla="*/ 132 w 212"/>
                  <a:gd name="T103" fmla="*/ 120 h 184"/>
                  <a:gd name="T104" fmla="*/ 52 w 212"/>
                  <a:gd name="T105" fmla="*/ 120 h 184"/>
                  <a:gd name="T106" fmla="*/ 52 w 212"/>
                  <a:gd name="T107" fmla="*/ 128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2" h="184">
                    <a:moveTo>
                      <a:pt x="19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03"/>
                      <a:pt x="9" y="112"/>
                      <a:pt x="20" y="112"/>
                    </a:cubicBezTo>
                    <a:cubicBezTo>
                      <a:pt x="25" y="112"/>
                      <a:pt x="29" y="110"/>
                      <a:pt x="32" y="108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4"/>
                      <a:pt x="32" y="184"/>
                      <a:pt x="32" y="184"/>
                    </a:cubicBezTo>
                    <a:cubicBezTo>
                      <a:pt x="176" y="184"/>
                      <a:pt x="176" y="184"/>
                      <a:pt x="176" y="184"/>
                    </a:cubicBezTo>
                    <a:cubicBezTo>
                      <a:pt x="180" y="184"/>
                      <a:pt x="180" y="184"/>
                      <a:pt x="180" y="184"/>
                    </a:cubicBezTo>
                    <a:cubicBezTo>
                      <a:pt x="180" y="108"/>
                      <a:pt x="180" y="108"/>
                      <a:pt x="180" y="108"/>
                    </a:cubicBezTo>
                    <a:cubicBezTo>
                      <a:pt x="183" y="110"/>
                      <a:pt x="187" y="112"/>
                      <a:pt x="192" y="112"/>
                    </a:cubicBezTo>
                    <a:cubicBezTo>
                      <a:pt x="203" y="112"/>
                      <a:pt x="212" y="103"/>
                      <a:pt x="212" y="92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2" y="9"/>
                      <a:pt x="203" y="0"/>
                      <a:pt x="192" y="0"/>
                    </a:cubicBezTo>
                    <a:close/>
                    <a:moveTo>
                      <a:pt x="172" y="176"/>
                    </a:moveTo>
                    <a:cubicBezTo>
                      <a:pt x="40" y="176"/>
                      <a:pt x="40" y="176"/>
                      <a:pt x="40" y="176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53"/>
                      <a:pt x="45" y="48"/>
                      <a:pt x="52" y="48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67" y="48"/>
                      <a:pt x="172" y="53"/>
                      <a:pt x="172" y="60"/>
                    </a:cubicBezTo>
                    <a:lnTo>
                      <a:pt x="172" y="176"/>
                    </a:lnTo>
                    <a:close/>
                    <a:moveTo>
                      <a:pt x="204" y="92"/>
                    </a:moveTo>
                    <a:cubicBezTo>
                      <a:pt x="204" y="99"/>
                      <a:pt x="199" y="104"/>
                      <a:pt x="192" y="104"/>
                    </a:cubicBezTo>
                    <a:cubicBezTo>
                      <a:pt x="185" y="104"/>
                      <a:pt x="180" y="99"/>
                      <a:pt x="180" y="92"/>
                    </a:cubicBezTo>
                    <a:cubicBezTo>
                      <a:pt x="180" y="48"/>
                      <a:pt x="180" y="48"/>
                      <a:pt x="180" y="48"/>
                    </a:cubicBezTo>
                    <a:cubicBezTo>
                      <a:pt x="188" y="48"/>
                      <a:pt x="188" y="48"/>
                      <a:pt x="188" y="48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2" y="99"/>
                      <a:pt x="27" y="104"/>
                      <a:pt x="20" y="104"/>
                    </a:cubicBezTo>
                    <a:cubicBezTo>
                      <a:pt x="13" y="104"/>
                      <a:pt x="8" y="99"/>
                      <a:pt x="8" y="9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9" y="8"/>
                      <a:pt x="204" y="13"/>
                      <a:pt x="204" y="20"/>
                    </a:cubicBezTo>
                    <a:lnTo>
                      <a:pt x="204" y="92"/>
                    </a:lnTo>
                    <a:close/>
                    <a:moveTo>
                      <a:pt x="112" y="64"/>
                    </a:move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112" y="72"/>
                      <a:pt x="112" y="72"/>
                      <a:pt x="112" y="72"/>
                    </a:cubicBezTo>
                    <a:lnTo>
                      <a:pt x="112" y="64"/>
                    </a:lnTo>
                    <a:close/>
                    <a:moveTo>
                      <a:pt x="52" y="100"/>
                    </a:moveTo>
                    <a:cubicBezTo>
                      <a:pt x="132" y="100"/>
                      <a:pt x="132" y="100"/>
                      <a:pt x="132" y="100"/>
                    </a:cubicBezTo>
                    <a:cubicBezTo>
                      <a:pt x="132" y="92"/>
                      <a:pt x="132" y="92"/>
                      <a:pt x="132" y="92"/>
                    </a:cubicBezTo>
                    <a:cubicBezTo>
                      <a:pt x="52" y="92"/>
                      <a:pt x="52" y="92"/>
                      <a:pt x="52" y="92"/>
                    </a:cubicBezTo>
                    <a:lnTo>
                      <a:pt x="52" y="100"/>
                    </a:lnTo>
                    <a:close/>
                    <a:moveTo>
                      <a:pt x="52" y="128"/>
                    </a:moveTo>
                    <a:cubicBezTo>
                      <a:pt x="132" y="128"/>
                      <a:pt x="132" y="128"/>
                      <a:pt x="132" y="128"/>
                    </a:cubicBezTo>
                    <a:cubicBezTo>
                      <a:pt x="132" y="120"/>
                      <a:pt x="132" y="120"/>
                      <a:pt x="132" y="120"/>
                    </a:cubicBezTo>
                    <a:cubicBezTo>
                      <a:pt x="52" y="120"/>
                      <a:pt x="52" y="120"/>
                      <a:pt x="52" y="120"/>
                    </a:cubicBezTo>
                    <a:lnTo>
                      <a:pt x="52" y="128"/>
                    </a:lnTo>
                    <a:close/>
                  </a:path>
                </a:pathLst>
              </a:custGeom>
              <a:solidFill>
                <a:sysClr val="window" lastClr="FFFFFF">
                  <a:lumMod val="65000"/>
                </a:sys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itchFamily="34" charset="-122"/>
                  <a:ea typeface="微软雅黑" pitchFamily="34" charset="-122"/>
                  <a:cs typeface="思源黑体 CN Regular" panose="020B0500000000000000" charset="-122"/>
                </a:endParaRPr>
              </a:p>
            </p:txBody>
          </p:sp>
          <p:sp>
            <p:nvSpPr>
              <p:cNvPr id="10" name="Rectangle 19"/>
              <p:cNvSpPr/>
              <p:nvPr/>
            </p:nvSpPr>
            <p:spPr>
              <a:xfrm>
                <a:off x="1242590" y="3515218"/>
                <a:ext cx="1703788" cy="396292"/>
              </a:xfrm>
              <a:prstGeom prst="rect">
                <a:avLst/>
              </a:prstGeom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itchFamily="34" charset="-122"/>
                    <a:ea typeface="微软雅黑" pitchFamily="34" charset="-122"/>
                    <a:cs typeface="思源黑体 CN Regular" panose="020B0500000000000000" charset="-122"/>
                  </a:rPr>
                  <a:t>适应型学习者</a:t>
                </a:r>
              </a:p>
            </p:txBody>
          </p:sp>
        </p:grpSp>
        <p:grpSp>
          <p:nvGrpSpPr>
            <p:cNvPr id="14" name="Group 10"/>
            <p:cNvGrpSpPr/>
            <p:nvPr/>
          </p:nvGrpSpPr>
          <p:grpSpPr>
            <a:xfrm>
              <a:off x="9892" y="6722"/>
              <a:ext cx="3401" cy="3269"/>
              <a:chOff x="1014674" y="3888088"/>
              <a:chExt cx="2159742" cy="2075766"/>
            </a:xfrm>
          </p:grpSpPr>
          <p:graphicFrame>
            <p:nvGraphicFramePr>
              <p:cNvPr id="16" name="Chart 23"/>
              <p:cNvGraphicFramePr/>
              <p:nvPr/>
            </p:nvGraphicFramePr>
            <p:xfrm>
              <a:off x="1014674" y="3888088"/>
              <a:ext cx="2159742" cy="207576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17" name="Oval 24"/>
              <p:cNvSpPr/>
              <p:nvPr/>
            </p:nvSpPr>
            <p:spPr>
              <a:xfrm>
                <a:off x="1531822" y="4243688"/>
                <a:ext cx="1107487" cy="110748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1">
                <a:srgbClr val="113778"/>
              </a:lnRef>
              <a:fillRef idx="3">
                <a:srgbClr val="113778"/>
              </a:fillRef>
              <a:effectRef idx="2">
                <a:srgbClr val="113778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0706" y="7777"/>
              <a:ext cx="1744" cy="727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12</a:t>
              </a: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rPr>
                <a:t>人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3993" y="6099"/>
              <a:ext cx="3903" cy="3981"/>
              <a:chOff x="13786" y="6069"/>
              <a:chExt cx="3903" cy="3981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13786" y="6069"/>
                <a:ext cx="3903" cy="3981"/>
                <a:chOff x="3487703" y="3473303"/>
                <a:chExt cx="2478278" cy="2528186"/>
              </a:xfrm>
            </p:grpSpPr>
            <p:sp>
              <p:nvSpPr>
                <p:cNvPr id="3" name="Rectangle: Rounded Corners 59"/>
                <p:cNvSpPr/>
                <p:nvPr/>
              </p:nvSpPr>
              <p:spPr>
                <a:xfrm>
                  <a:off x="3487703" y="3473303"/>
                  <a:ext cx="2478278" cy="2528186"/>
                </a:xfrm>
                <a:prstGeom prst="roundRect">
                  <a:avLst>
                    <a:gd name="adj" fmla="val 2543"/>
                  </a:avLst>
                </a:prstGeom>
                <a:solidFill>
                  <a:sysClr val="window" lastClr="FFFFFF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rgbClr val="113778">
                    <a:shade val="50000"/>
                  </a:srgbClr>
                </a:lnRef>
                <a:fillRef idx="1">
                  <a:srgbClr val="113778"/>
                </a:fillRef>
                <a:effectRef idx="0">
                  <a:srgbClr val="113778"/>
                </a:effectRef>
                <a:fontRef idx="minor">
                  <a:sysClr val="window" lastClr="FFFFFF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  <a:cs typeface="思源黑体 CN Regular" panose="020B0500000000000000" charset="-122"/>
                  </a:endParaRPr>
                </a:p>
              </p:txBody>
            </p:sp>
            <p:cxnSp>
              <p:nvCxnSpPr>
                <p:cNvPr id="4" name="Straight Connector 6"/>
                <p:cNvCxnSpPr/>
                <p:nvPr/>
              </p:nvCxnSpPr>
              <p:spPr>
                <a:xfrm>
                  <a:off x="3487703" y="3849988"/>
                  <a:ext cx="2478278" cy="0"/>
                </a:xfrm>
                <a:prstGeom prst="line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1">
                  <a:srgbClr val="113778"/>
                </a:lnRef>
                <a:fillRef idx="0">
                  <a:srgbClr val="113778"/>
                </a:fillRef>
                <a:effectRef idx="0">
                  <a:srgbClr val="113778"/>
                </a:effectRef>
                <a:fontRef idx="minor">
                  <a:sysClr val="windowText" lastClr="000000"/>
                </a:fontRef>
              </p:style>
            </p:cxnSp>
          </p:grpSp>
          <p:grpSp>
            <p:nvGrpSpPr>
              <p:cNvPr id="11" name="Group 5"/>
              <p:cNvGrpSpPr/>
              <p:nvPr/>
            </p:nvGrpSpPr>
            <p:grpSpPr>
              <a:xfrm>
                <a:off x="14056" y="6139"/>
                <a:ext cx="3036" cy="625"/>
                <a:chOff x="3658778" y="3515218"/>
                <a:chExt cx="1927578" cy="396583"/>
              </a:xfrm>
            </p:grpSpPr>
            <p:sp>
              <p:nvSpPr>
                <p:cNvPr id="12" name="Freeform 34"/>
                <p:cNvSpPr>
                  <a:spLocks noEditPoints="1"/>
                </p:cNvSpPr>
                <p:nvPr/>
              </p:nvSpPr>
              <p:spPr bwMode="auto">
                <a:xfrm>
                  <a:off x="3658778" y="3583750"/>
                  <a:ext cx="171844" cy="176868"/>
                </a:xfrm>
                <a:custGeom>
                  <a:avLst/>
                  <a:gdLst>
                    <a:gd name="T0" fmla="*/ 94 w 188"/>
                    <a:gd name="T1" fmla="*/ 96 h 192"/>
                    <a:gd name="T2" fmla="*/ 188 w 188"/>
                    <a:gd name="T3" fmla="*/ 48 h 192"/>
                    <a:gd name="T4" fmla="*/ 94 w 188"/>
                    <a:gd name="T5" fmla="*/ 0 h 192"/>
                    <a:gd name="T6" fmla="*/ 0 w 188"/>
                    <a:gd name="T7" fmla="*/ 48 h 192"/>
                    <a:gd name="T8" fmla="*/ 94 w 188"/>
                    <a:gd name="T9" fmla="*/ 96 h 192"/>
                    <a:gd name="T10" fmla="*/ 94 w 188"/>
                    <a:gd name="T11" fmla="*/ 8 h 192"/>
                    <a:gd name="T12" fmla="*/ 180 w 188"/>
                    <a:gd name="T13" fmla="*/ 48 h 192"/>
                    <a:gd name="T14" fmla="*/ 94 w 188"/>
                    <a:gd name="T15" fmla="*/ 88 h 192"/>
                    <a:gd name="T16" fmla="*/ 8 w 188"/>
                    <a:gd name="T17" fmla="*/ 48 h 192"/>
                    <a:gd name="T18" fmla="*/ 94 w 188"/>
                    <a:gd name="T19" fmla="*/ 8 h 192"/>
                    <a:gd name="T20" fmla="*/ 94 w 188"/>
                    <a:gd name="T21" fmla="*/ 120 h 192"/>
                    <a:gd name="T22" fmla="*/ 8 w 188"/>
                    <a:gd name="T23" fmla="*/ 80 h 192"/>
                    <a:gd name="T24" fmla="*/ 0 w 188"/>
                    <a:gd name="T25" fmla="*/ 80 h 192"/>
                    <a:gd name="T26" fmla="*/ 94 w 188"/>
                    <a:gd name="T27" fmla="*/ 128 h 192"/>
                    <a:gd name="T28" fmla="*/ 188 w 188"/>
                    <a:gd name="T29" fmla="*/ 80 h 192"/>
                    <a:gd name="T30" fmla="*/ 180 w 188"/>
                    <a:gd name="T31" fmla="*/ 80 h 192"/>
                    <a:gd name="T32" fmla="*/ 94 w 188"/>
                    <a:gd name="T33" fmla="*/ 120 h 192"/>
                    <a:gd name="T34" fmla="*/ 94 w 188"/>
                    <a:gd name="T35" fmla="*/ 152 h 192"/>
                    <a:gd name="T36" fmla="*/ 8 w 188"/>
                    <a:gd name="T37" fmla="*/ 112 h 192"/>
                    <a:gd name="T38" fmla="*/ 0 w 188"/>
                    <a:gd name="T39" fmla="*/ 112 h 192"/>
                    <a:gd name="T40" fmla="*/ 94 w 188"/>
                    <a:gd name="T41" fmla="*/ 160 h 192"/>
                    <a:gd name="T42" fmla="*/ 188 w 188"/>
                    <a:gd name="T43" fmla="*/ 112 h 192"/>
                    <a:gd name="T44" fmla="*/ 180 w 188"/>
                    <a:gd name="T45" fmla="*/ 112 h 192"/>
                    <a:gd name="T46" fmla="*/ 94 w 188"/>
                    <a:gd name="T47" fmla="*/ 152 h 192"/>
                    <a:gd name="T48" fmla="*/ 94 w 188"/>
                    <a:gd name="T49" fmla="*/ 184 h 192"/>
                    <a:gd name="T50" fmla="*/ 8 w 188"/>
                    <a:gd name="T51" fmla="*/ 144 h 192"/>
                    <a:gd name="T52" fmla="*/ 0 w 188"/>
                    <a:gd name="T53" fmla="*/ 144 h 192"/>
                    <a:gd name="T54" fmla="*/ 94 w 188"/>
                    <a:gd name="T55" fmla="*/ 192 h 192"/>
                    <a:gd name="T56" fmla="*/ 188 w 188"/>
                    <a:gd name="T57" fmla="*/ 144 h 192"/>
                    <a:gd name="T58" fmla="*/ 180 w 188"/>
                    <a:gd name="T59" fmla="*/ 144 h 192"/>
                    <a:gd name="T60" fmla="*/ 94 w 188"/>
                    <a:gd name="T61" fmla="*/ 18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88" h="192">
                      <a:moveTo>
                        <a:pt x="94" y="96"/>
                      </a:moveTo>
                      <a:cubicBezTo>
                        <a:pt x="147" y="96"/>
                        <a:pt x="188" y="75"/>
                        <a:pt x="188" y="48"/>
                      </a:cubicBezTo>
                      <a:cubicBezTo>
                        <a:pt x="188" y="21"/>
                        <a:pt x="147" y="0"/>
                        <a:pt x="94" y="0"/>
                      </a:cubicBezTo>
                      <a:cubicBezTo>
                        <a:pt x="41" y="0"/>
                        <a:pt x="0" y="21"/>
                        <a:pt x="0" y="48"/>
                      </a:cubicBezTo>
                      <a:cubicBezTo>
                        <a:pt x="0" y="75"/>
                        <a:pt x="41" y="96"/>
                        <a:pt x="94" y="96"/>
                      </a:cubicBezTo>
                      <a:close/>
                      <a:moveTo>
                        <a:pt x="94" y="8"/>
                      </a:moveTo>
                      <a:cubicBezTo>
                        <a:pt x="141" y="8"/>
                        <a:pt x="180" y="26"/>
                        <a:pt x="180" y="48"/>
                      </a:cubicBezTo>
                      <a:cubicBezTo>
                        <a:pt x="180" y="70"/>
                        <a:pt x="141" y="88"/>
                        <a:pt x="94" y="88"/>
                      </a:cubicBezTo>
                      <a:cubicBezTo>
                        <a:pt x="47" y="88"/>
                        <a:pt x="8" y="70"/>
                        <a:pt x="8" y="48"/>
                      </a:cubicBezTo>
                      <a:cubicBezTo>
                        <a:pt x="8" y="26"/>
                        <a:pt x="47" y="8"/>
                        <a:pt x="94" y="8"/>
                      </a:cubicBezTo>
                      <a:close/>
                      <a:moveTo>
                        <a:pt x="94" y="120"/>
                      </a:moveTo>
                      <a:cubicBezTo>
                        <a:pt x="47" y="120"/>
                        <a:pt x="8" y="102"/>
                        <a:pt x="8" y="80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107"/>
                        <a:pt x="41" y="128"/>
                        <a:pt x="94" y="128"/>
                      </a:cubicBezTo>
                      <a:cubicBezTo>
                        <a:pt x="147" y="128"/>
                        <a:pt x="188" y="107"/>
                        <a:pt x="188" y="80"/>
                      </a:cubicBezTo>
                      <a:cubicBezTo>
                        <a:pt x="180" y="80"/>
                        <a:pt x="180" y="80"/>
                        <a:pt x="180" y="80"/>
                      </a:cubicBezTo>
                      <a:cubicBezTo>
                        <a:pt x="180" y="102"/>
                        <a:pt x="141" y="120"/>
                        <a:pt x="94" y="120"/>
                      </a:cubicBezTo>
                      <a:close/>
                      <a:moveTo>
                        <a:pt x="94" y="152"/>
                      </a:moveTo>
                      <a:cubicBezTo>
                        <a:pt x="47" y="152"/>
                        <a:pt x="8" y="134"/>
                        <a:pt x="8" y="112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39"/>
                        <a:pt x="41" y="160"/>
                        <a:pt x="94" y="160"/>
                      </a:cubicBezTo>
                      <a:cubicBezTo>
                        <a:pt x="147" y="160"/>
                        <a:pt x="188" y="139"/>
                        <a:pt x="188" y="112"/>
                      </a:cubicBezTo>
                      <a:cubicBezTo>
                        <a:pt x="180" y="112"/>
                        <a:pt x="180" y="112"/>
                        <a:pt x="180" y="112"/>
                      </a:cubicBezTo>
                      <a:cubicBezTo>
                        <a:pt x="180" y="134"/>
                        <a:pt x="141" y="152"/>
                        <a:pt x="94" y="152"/>
                      </a:cubicBezTo>
                      <a:close/>
                      <a:moveTo>
                        <a:pt x="94" y="184"/>
                      </a:moveTo>
                      <a:cubicBezTo>
                        <a:pt x="47" y="184"/>
                        <a:pt x="8" y="166"/>
                        <a:pt x="8" y="14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71"/>
                        <a:pt x="41" y="192"/>
                        <a:pt x="94" y="192"/>
                      </a:cubicBezTo>
                      <a:cubicBezTo>
                        <a:pt x="147" y="192"/>
                        <a:pt x="188" y="171"/>
                        <a:pt x="188" y="144"/>
                      </a:cubicBezTo>
                      <a:cubicBezTo>
                        <a:pt x="180" y="144"/>
                        <a:pt x="180" y="144"/>
                        <a:pt x="180" y="144"/>
                      </a:cubicBezTo>
                      <a:cubicBezTo>
                        <a:pt x="180" y="166"/>
                        <a:pt x="141" y="184"/>
                        <a:pt x="94" y="184"/>
                      </a:cubicBezTo>
                      <a:close/>
                    </a:path>
                  </a:pathLst>
                </a:custGeom>
                <a:solidFill>
                  <a:sysClr val="window" lastClr="FFFFFF">
                    <a:lumMod val="65000"/>
                  </a:sysClr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itchFamily="34" charset="-122"/>
                    <a:ea typeface="微软雅黑" pitchFamily="34" charset="-122"/>
                    <a:cs typeface="思源黑体 CN Regular" panose="020B0500000000000000" charset="-122"/>
                  </a:endParaRPr>
                </a:p>
              </p:txBody>
            </p:sp>
            <p:sp>
              <p:nvSpPr>
                <p:cNvPr id="13" name="Rectangle 21"/>
                <p:cNvSpPr/>
                <p:nvPr/>
              </p:nvSpPr>
              <p:spPr>
                <a:xfrm>
                  <a:off x="3882568" y="3515218"/>
                  <a:ext cx="1703788" cy="396583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latin typeface="微软雅黑" pitchFamily="34" charset="-122"/>
                      <a:ea typeface="微软雅黑" pitchFamily="34" charset="-122"/>
                      <a:cs typeface="思源黑体 CN Regular" panose="020B0500000000000000" charset="-122"/>
                    </a:rPr>
                    <a:t>聚合型学习者</a:t>
                  </a:r>
                </a:p>
              </p:txBody>
            </p:sp>
          </p:grpSp>
          <p:grpSp>
            <p:nvGrpSpPr>
              <p:cNvPr id="18" name="Group 11"/>
              <p:cNvGrpSpPr/>
              <p:nvPr/>
            </p:nvGrpSpPr>
            <p:grpSpPr>
              <a:xfrm>
                <a:off x="14037" y="6712"/>
                <a:ext cx="3401" cy="3269"/>
                <a:chOff x="3646971" y="3881478"/>
                <a:chExt cx="2159742" cy="2075766"/>
              </a:xfrm>
            </p:grpSpPr>
            <p:graphicFrame>
              <p:nvGraphicFramePr>
                <p:cNvPr id="19" name="Chart 28"/>
                <p:cNvGraphicFramePr/>
                <p:nvPr/>
              </p:nvGraphicFramePr>
              <p:xfrm>
                <a:off x="3646971" y="3881478"/>
                <a:ext cx="2159742" cy="207576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0" name="Oval 29"/>
                <p:cNvSpPr/>
                <p:nvPr/>
              </p:nvSpPr>
              <p:spPr>
                <a:xfrm>
                  <a:off x="4183229" y="4237037"/>
                  <a:ext cx="1087760" cy="1087761"/>
                </a:xfrm>
                <a:prstGeom prst="ellipse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1">
                  <a:srgbClr val="113778"/>
                </a:lnRef>
                <a:fillRef idx="3">
                  <a:srgbClr val="113778"/>
                </a:fillRef>
                <a:effectRef idx="2">
                  <a:srgbClr val="113778"/>
                </a:effectRef>
                <a:fontRef idx="minor">
                  <a:sysClr val="window" lastClr="FFFFFF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微软雅黑" pitchFamily="34" charset="-122"/>
                    <a:ea typeface="微软雅黑" pitchFamily="34" charset="-122"/>
                    <a:cs typeface="思源黑体 CN Regular" panose="020B0500000000000000" charset="-122"/>
                  </a:endParaRPr>
                </a:p>
              </p:txBody>
            </p:sp>
          </p:grpSp>
          <p:sp>
            <p:nvSpPr>
              <p:cNvPr id="22" name="文本框 21"/>
              <p:cNvSpPr txBox="1"/>
              <p:nvPr/>
            </p:nvSpPr>
            <p:spPr>
              <a:xfrm>
                <a:off x="14881" y="7799"/>
                <a:ext cx="1690" cy="7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微软雅黑" charset="0"/>
                  </a:rPr>
                  <a:t>18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  <a:cs typeface="微软雅黑" charset="0"/>
                  </a:rPr>
                  <a:t>人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7" grpId="1"/>
      <p:bldP spid="132" grpId="0"/>
      <p:bldP spid="13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687060" y="3715385"/>
            <a:ext cx="33026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65785" y="3716020"/>
            <a:ext cx="5105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5375" y="207366"/>
            <a:ext cx="765810" cy="756920"/>
            <a:chOff x="425" y="132"/>
            <a:chExt cx="1206" cy="1192"/>
          </a:xfrm>
        </p:grpSpPr>
        <p:grpSp>
          <p:nvGrpSpPr>
            <p:cNvPr id="3" name="组合 2"/>
            <p:cNvGrpSpPr/>
            <p:nvPr/>
          </p:nvGrpSpPr>
          <p:grpSpPr>
            <a:xfrm rot="5400000">
              <a:off x="419" y="161"/>
              <a:ext cx="1192" cy="1133"/>
              <a:chOff x="3385822" y="2342962"/>
              <a:chExt cx="2463822" cy="2183669"/>
            </a:xfrm>
          </p:grpSpPr>
          <p:sp>
            <p:nvSpPr>
              <p:cNvPr id="18" name="Freeform 5"/>
              <p:cNvSpPr/>
              <p:nvPr/>
            </p:nvSpPr>
            <p:spPr bwMode="auto">
              <a:xfrm rot="10800000">
                <a:off x="3385822" y="2342962"/>
                <a:ext cx="2463822" cy="2183669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 b="1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F5597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 b="1" dirty="0">
                  <a:solidFill>
                    <a:srgbClr val="00569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" name="文本框 32"/>
            <p:cNvSpPr txBox="1"/>
            <p:nvPr/>
          </p:nvSpPr>
          <p:spPr>
            <a:xfrm>
              <a:off x="425" y="314"/>
              <a:ext cx="120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parajita" panose="020B0604020202020204" pitchFamily="34" charset="0"/>
                </a:rPr>
                <a:t>4</a:t>
              </a:r>
            </a:p>
          </p:txBody>
        </p:sp>
      </p:grpSp>
      <p:sp>
        <p:nvSpPr>
          <p:cNvPr id="21" name="TextBox 34"/>
          <p:cNvSpPr txBox="1"/>
          <p:nvPr/>
        </p:nvSpPr>
        <p:spPr>
          <a:xfrm>
            <a:off x="842688" y="355956"/>
            <a:ext cx="226958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教学重难点</a:t>
            </a:r>
          </a:p>
        </p:txBody>
      </p:sp>
      <p:sp>
        <p:nvSpPr>
          <p:cNvPr id="5" name="椭圆 4"/>
          <p:cNvSpPr/>
          <p:nvPr/>
        </p:nvSpPr>
        <p:spPr>
          <a:xfrm>
            <a:off x="1647825" y="3637280"/>
            <a:ext cx="174625" cy="174625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429760" y="3635375"/>
            <a:ext cx="174625" cy="174625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7543966" y="2231575"/>
            <a:ext cx="116954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/>
            <a:r>
              <a:rPr lang="zh-CN" altLang="en-US" sz="1600" dirty="0">
                <a:gradFill>
                  <a:gsLst>
                    <a:gs pos="50000">
                      <a:srgbClr val="5A80A7"/>
                    </a:gs>
                    <a:gs pos="0">
                      <a:srgbClr val="91AAC4"/>
                    </a:gs>
                    <a:gs pos="100000">
                      <a:srgbClr val="235589"/>
                    </a:gs>
                  </a:gsLst>
                  <a:lin scaled="1"/>
                </a:gradFill>
                <a:latin typeface="微软雅黑" pitchFamily="34" charset="-122"/>
                <a:ea typeface="微软雅黑" pitchFamily="34" charset="-122"/>
                <a:sym typeface="+mn-ea"/>
              </a:rPr>
              <a:t>理解</a:t>
            </a:r>
            <a:r>
              <a:rPr lang="zh-CN" altLang="en-US" sz="2000" dirty="0">
                <a:gradFill>
                  <a:gsLst>
                    <a:gs pos="50000">
                      <a:srgbClr val="5A80A7"/>
                    </a:gs>
                    <a:gs pos="0">
                      <a:srgbClr val="91AAC4"/>
                    </a:gs>
                    <a:gs pos="100000">
                      <a:srgbClr val="235589"/>
                    </a:gs>
                  </a:gsLst>
                  <a:lin scaled="1"/>
                </a:gradFill>
                <a:latin typeface="微软雅黑" pitchFamily="34" charset="-122"/>
                <a:ea typeface="微软雅黑" pitchFamily="34" charset="-122"/>
                <a:sym typeface="+mn-ea"/>
              </a:rPr>
              <a:t>理论</a:t>
            </a:r>
          </a:p>
        </p:txBody>
      </p:sp>
      <p:sp>
        <p:nvSpPr>
          <p:cNvPr id="50" name="TextBox 9"/>
          <p:cNvSpPr txBox="1"/>
          <p:nvPr/>
        </p:nvSpPr>
        <p:spPr>
          <a:xfrm>
            <a:off x="8633460" y="5165725"/>
            <a:ext cx="1553210" cy="612775"/>
          </a:xfrm>
          <a:prstGeom prst="rect">
            <a:avLst/>
          </a:prstGeom>
          <a:noFill/>
        </p:spPr>
        <p:txBody>
          <a:bodyPr wrap="none" lIns="121917" tIns="60958" rIns="121917" bIns="60958" rtlCol="0">
            <a:noAutofit/>
          </a:bodyPr>
          <a:lstStyle/>
          <a:p>
            <a:pPr algn="l"/>
            <a:r>
              <a:rPr lang="zh-CN" altLang="en-US" sz="1600" dirty="0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  <a:effectLst/>
                <a:latin typeface="微软雅黑" pitchFamily="34" charset="-122"/>
                <a:ea typeface="微软雅黑" pitchFamily="34" charset="-122"/>
                <a:sym typeface="+mn-ea"/>
              </a:rPr>
              <a:t>难点</a:t>
            </a:r>
            <a:r>
              <a:rPr lang="zh-CN" altLang="en-US" sz="2000" dirty="0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  <a:effectLst/>
                <a:latin typeface="微软雅黑" pitchFamily="34" charset="-122"/>
                <a:ea typeface="微软雅黑" pitchFamily="34" charset="-122"/>
                <a:sym typeface="+mn-ea"/>
              </a:rPr>
              <a:t>突破</a:t>
            </a:r>
          </a:p>
        </p:txBody>
      </p:sp>
      <p:sp>
        <p:nvSpPr>
          <p:cNvPr id="52" name="TextBox 11"/>
          <p:cNvSpPr txBox="1"/>
          <p:nvPr/>
        </p:nvSpPr>
        <p:spPr>
          <a:xfrm>
            <a:off x="9907097" y="2085314"/>
            <a:ext cx="116954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70000">
                      <a:srgbClr val="FAAC80"/>
                    </a:gs>
                    <a:gs pos="0">
                      <a:srgbClr val="F7C86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微软雅黑" pitchFamily="34" charset="-122"/>
                <a:ea typeface="微软雅黑" pitchFamily="34" charset="-122"/>
              </a:rPr>
              <a:t>举一</a:t>
            </a:r>
            <a:r>
              <a:rPr lang="zh-CN" altLang="en-US" sz="2000" dirty="0">
                <a:gradFill>
                  <a:gsLst>
                    <a:gs pos="70000">
                      <a:srgbClr val="FAAC80"/>
                    </a:gs>
                    <a:gs pos="0">
                      <a:srgbClr val="F7C86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微软雅黑" pitchFamily="34" charset="-122"/>
                <a:ea typeface="微软雅黑" pitchFamily="34" charset="-122"/>
              </a:rPr>
              <a:t>反三</a:t>
            </a:r>
          </a:p>
        </p:txBody>
      </p:sp>
      <p:sp>
        <p:nvSpPr>
          <p:cNvPr id="53" name="TextBox 12"/>
          <p:cNvSpPr txBox="1"/>
          <p:nvPr/>
        </p:nvSpPr>
        <p:spPr>
          <a:xfrm>
            <a:off x="6907126" y="3015880"/>
            <a:ext cx="116954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50000">
                      <a:srgbClr val="5A80A7"/>
                    </a:gs>
                    <a:gs pos="0">
                      <a:srgbClr val="91AAC4"/>
                    </a:gs>
                    <a:gs pos="100000">
                      <a:srgbClr val="235589"/>
                    </a:gs>
                  </a:gsLst>
                  <a:lin scaled="1"/>
                </a:gradFill>
                <a:latin typeface="微软雅黑" pitchFamily="34" charset="-122"/>
                <a:ea typeface="微软雅黑" pitchFamily="34" charset="-122"/>
              </a:rPr>
              <a:t>实践</a:t>
            </a:r>
            <a:r>
              <a:rPr lang="zh-CN" altLang="en-US" sz="1600" dirty="0">
                <a:gradFill>
                  <a:gsLst>
                    <a:gs pos="50000">
                      <a:srgbClr val="5A80A7"/>
                    </a:gs>
                    <a:gs pos="0">
                      <a:srgbClr val="91AAC4"/>
                    </a:gs>
                    <a:gs pos="100000">
                      <a:srgbClr val="235589"/>
                    </a:gs>
                  </a:gsLst>
                  <a:lin scaled="1"/>
                </a:gradFill>
                <a:latin typeface="微软雅黑" pitchFamily="34" charset="-122"/>
                <a:ea typeface="微软雅黑" pitchFamily="34" charset="-122"/>
              </a:rPr>
              <a:t>创新</a:t>
            </a:r>
          </a:p>
        </p:txBody>
      </p:sp>
      <p:sp>
        <p:nvSpPr>
          <p:cNvPr id="9" name="同心圆 8"/>
          <p:cNvSpPr/>
          <p:nvPr/>
        </p:nvSpPr>
        <p:spPr>
          <a:xfrm>
            <a:off x="8633460" y="3064510"/>
            <a:ext cx="1302385" cy="130302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662035" y="3093085"/>
            <a:ext cx="1245235" cy="124587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47"/>
          <p:cNvSpPr txBox="1"/>
          <p:nvPr/>
        </p:nvSpPr>
        <p:spPr>
          <a:xfrm>
            <a:off x="8732155" y="3296182"/>
            <a:ext cx="1139825" cy="1010920"/>
          </a:xfrm>
          <a:prstGeom prst="rect">
            <a:avLst/>
          </a:prstGeom>
          <a:noFill/>
        </p:spPr>
        <p:txBody>
          <a:bodyPr wrap="none" lIns="121917" tIns="60958" rIns="121917" bIns="60958" rtlCol="0"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2F5597"/>
                </a:solidFill>
                <a:latin typeface="微软雅黑" pitchFamily="34" charset="-122"/>
                <a:ea typeface="微软雅黑" pitchFamily="34" charset="-122"/>
              </a:rPr>
              <a:t>知行</a:t>
            </a:r>
          </a:p>
          <a:p>
            <a:pPr algn="ctr"/>
            <a:r>
              <a:rPr lang="zh-CN" altLang="en-US" sz="2400" b="1" dirty="0">
                <a:solidFill>
                  <a:srgbClr val="2F5597"/>
                </a:solidFill>
                <a:latin typeface="微软雅黑" pitchFamily="34" charset="-122"/>
                <a:ea typeface="微软雅黑" pitchFamily="34" charset="-122"/>
              </a:rPr>
              <a:t>合一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53170" y="1434465"/>
            <a:ext cx="15538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FDA87E"/>
                    </a:gs>
                    <a:gs pos="77000">
                      <a:srgbClr val="F9B876"/>
                    </a:gs>
                    <a:gs pos="29000">
                      <a:srgbClr val="EA5B4B"/>
                    </a:gs>
                  </a:gsLst>
                  <a:lin scaled="0"/>
                </a:gradFill>
                <a:latin typeface="微软雅黑" pitchFamily="34" charset="-122"/>
                <a:ea typeface="微软雅黑" pitchFamily="34" charset="-122"/>
                <a:sym typeface="+mn-ea"/>
              </a:rPr>
              <a:t>探索</a:t>
            </a:r>
            <a:r>
              <a:rPr lang="zh-CN" altLang="en-US" sz="1600" dirty="0">
                <a:gradFill>
                  <a:gsLst>
                    <a:gs pos="100000">
                      <a:srgbClr val="FDA87E"/>
                    </a:gs>
                    <a:gs pos="77000">
                      <a:srgbClr val="F9B876"/>
                    </a:gs>
                    <a:gs pos="29000">
                      <a:srgbClr val="EA5B4B"/>
                    </a:gs>
                  </a:gsLst>
                  <a:lin scaled="0"/>
                </a:gradFill>
                <a:latin typeface="微软雅黑" pitchFamily="34" charset="-122"/>
                <a:ea typeface="微软雅黑" pitchFamily="34" charset="-122"/>
                <a:sym typeface="+mn-ea"/>
              </a:rPr>
              <a:t>求知</a:t>
            </a:r>
          </a:p>
        </p:txBody>
      </p:sp>
      <p:sp>
        <p:nvSpPr>
          <p:cNvPr id="13" name="TextBox 8"/>
          <p:cNvSpPr txBox="1"/>
          <p:nvPr/>
        </p:nvSpPr>
        <p:spPr>
          <a:xfrm>
            <a:off x="9969031" y="4130225"/>
            <a:ext cx="116954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/>
            <a:r>
              <a:rPr lang="zh-CN" altLang="en-US" sz="1600" dirty="0">
                <a:gradFill>
                  <a:gsLst>
                    <a:gs pos="0">
                      <a:srgbClr val="56A0B9"/>
                    </a:gs>
                    <a:gs pos="100000">
                      <a:srgbClr val="5DBDC3"/>
                    </a:gs>
                  </a:gsLst>
                  <a:lin scaled="1"/>
                </a:gradFill>
                <a:latin typeface="微软雅黑" pitchFamily="34" charset="-122"/>
                <a:ea typeface="微软雅黑" pitchFamily="34" charset="-122"/>
                <a:sym typeface="+mn-ea"/>
              </a:rPr>
              <a:t>学以</a:t>
            </a:r>
            <a:r>
              <a:rPr lang="zh-CN" altLang="en-US" sz="2000" dirty="0">
                <a:gradFill>
                  <a:gsLst>
                    <a:gs pos="0">
                      <a:srgbClr val="56A0B9"/>
                    </a:gs>
                    <a:gs pos="100000">
                      <a:srgbClr val="5DBDC3"/>
                    </a:gs>
                  </a:gsLst>
                  <a:lin scaled="1"/>
                </a:gradFill>
                <a:latin typeface="微软雅黑" pitchFamily="34" charset="-122"/>
                <a:ea typeface="微软雅黑" pitchFamily="34" charset="-122"/>
                <a:sym typeface="+mn-ea"/>
              </a:rPr>
              <a:t>致用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10456711" y="3439345"/>
            <a:ext cx="1169545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/>
            <a:r>
              <a:rPr lang="zh-CN" altLang="en-US" sz="1600" dirty="0">
                <a:gradFill>
                  <a:gsLst>
                    <a:gs pos="0">
                      <a:srgbClr val="56A0B9"/>
                    </a:gs>
                    <a:gs pos="100000">
                      <a:srgbClr val="5DBDC3"/>
                    </a:gs>
                  </a:gsLst>
                  <a:lin scaled="1"/>
                </a:gradFill>
                <a:latin typeface="微软雅黑" pitchFamily="34" charset="-122"/>
                <a:ea typeface="微软雅黑" pitchFamily="34" charset="-122"/>
                <a:sym typeface="+mn-ea"/>
              </a:rPr>
              <a:t>用以</a:t>
            </a:r>
            <a:r>
              <a:rPr lang="zh-CN" altLang="en-US" sz="2000" dirty="0">
                <a:gradFill>
                  <a:gsLst>
                    <a:gs pos="0">
                      <a:srgbClr val="56A0B9"/>
                    </a:gs>
                    <a:gs pos="100000">
                      <a:srgbClr val="5DBDC3"/>
                    </a:gs>
                  </a:gsLst>
                  <a:lin scaled="1"/>
                </a:gradFill>
                <a:latin typeface="微软雅黑" pitchFamily="34" charset="-122"/>
                <a:ea typeface="微软雅黑" pitchFamily="34" charset="-122"/>
                <a:sym typeface="+mn-ea"/>
              </a:rPr>
              <a:t>促学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7543800" y="4526280"/>
            <a:ext cx="1553210" cy="632460"/>
          </a:xfrm>
          <a:prstGeom prst="rect">
            <a:avLst/>
          </a:prstGeom>
          <a:noFill/>
        </p:spPr>
        <p:txBody>
          <a:bodyPr wrap="none" lIns="121917" tIns="60958" rIns="121917" bIns="60958" rtlCol="0">
            <a:noAutofit/>
          </a:bodyPr>
          <a:lstStyle/>
          <a:p>
            <a:r>
              <a:rPr lang="zh-CN" altLang="en-US" sz="2000" dirty="0">
                <a:gradFill>
                  <a:gsLst>
                    <a:gs pos="100000">
                      <a:srgbClr val="589EDC"/>
                    </a:gs>
                    <a:gs pos="0">
                      <a:srgbClr val="ABCFEF"/>
                    </a:gs>
                  </a:gsLst>
                  <a:lin scaled="1"/>
                </a:gradFill>
                <a:effectLst/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zh-CN" altLang="en-US" sz="1600" dirty="0">
                <a:gradFill>
                  <a:gsLst>
                    <a:gs pos="100000">
                      <a:srgbClr val="589EDC"/>
                    </a:gs>
                    <a:gs pos="0">
                      <a:srgbClr val="ABCFEF"/>
                    </a:gs>
                  </a:gsLst>
                  <a:lin scaled="1"/>
                </a:gradFill>
                <a:effectLst/>
                <a:latin typeface="微软雅黑" pitchFamily="34" charset="-122"/>
                <a:ea typeface="微软雅黑" pitchFamily="34" charset="-122"/>
              </a:rPr>
              <a:t>重点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80669" y="4056548"/>
            <a:ext cx="1982470" cy="961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0" algn="ctr">
              <a:lnSpc>
                <a:spcPct val="150000"/>
              </a:lnSpc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VLAN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作用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、</a:t>
            </a:r>
          </a:p>
          <a:p>
            <a:pPr lvl="0" indent="0" algn="ctr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原理、划分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方法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392380" y="4050850"/>
            <a:ext cx="1982470" cy="961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Tag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标签，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跨交换机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划分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charset="0"/>
                <a:sym typeface="+mn-ea"/>
              </a:rPr>
              <a:t>VLAN</a:t>
            </a:r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>
            <a:off x="1735455" y="3082925"/>
            <a:ext cx="0" cy="55435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514215" y="3077210"/>
            <a:ext cx="0" cy="55435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Freeform 23"/>
          <p:cNvSpPr/>
          <p:nvPr/>
        </p:nvSpPr>
        <p:spPr bwMode="auto">
          <a:xfrm>
            <a:off x="1022887" y="1748821"/>
            <a:ext cx="1296000" cy="1296000"/>
          </a:xfrm>
          <a:custGeom>
            <a:avLst/>
            <a:gdLst>
              <a:gd name="T0" fmla="*/ 167 w 511"/>
              <a:gd name="T1" fmla="*/ 459 h 459"/>
              <a:gd name="T2" fmla="*/ 101 w 511"/>
              <a:gd name="T3" fmla="*/ 420 h 459"/>
              <a:gd name="T4" fmla="*/ 12 w 511"/>
              <a:gd name="T5" fmla="*/ 267 h 459"/>
              <a:gd name="T6" fmla="*/ 12 w 511"/>
              <a:gd name="T7" fmla="*/ 191 h 459"/>
              <a:gd name="T8" fmla="*/ 101 w 511"/>
              <a:gd name="T9" fmla="*/ 38 h 459"/>
              <a:gd name="T10" fmla="*/ 167 w 511"/>
              <a:gd name="T11" fmla="*/ 0 h 459"/>
              <a:gd name="T12" fmla="*/ 344 w 511"/>
              <a:gd name="T13" fmla="*/ 0 h 459"/>
              <a:gd name="T14" fmla="*/ 410 w 511"/>
              <a:gd name="T15" fmla="*/ 38 h 459"/>
              <a:gd name="T16" fmla="*/ 498 w 511"/>
              <a:gd name="T17" fmla="*/ 191 h 459"/>
              <a:gd name="T18" fmla="*/ 498 w 511"/>
              <a:gd name="T19" fmla="*/ 267 h 459"/>
              <a:gd name="T20" fmla="*/ 410 w 511"/>
              <a:gd name="T21" fmla="*/ 420 h 459"/>
              <a:gd name="T22" fmla="*/ 344 w 511"/>
              <a:gd name="T23" fmla="*/ 459 h 459"/>
              <a:gd name="T24" fmla="*/ 167 w 511"/>
              <a:gd name="T25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459">
                <a:moveTo>
                  <a:pt x="167" y="459"/>
                </a:moveTo>
                <a:cubicBezTo>
                  <a:pt x="141" y="459"/>
                  <a:pt x="113" y="443"/>
                  <a:pt x="101" y="420"/>
                </a:cubicBezTo>
                <a:cubicBezTo>
                  <a:pt x="12" y="267"/>
                  <a:pt x="12" y="267"/>
                  <a:pt x="12" y="267"/>
                </a:cubicBezTo>
                <a:cubicBezTo>
                  <a:pt x="0" y="245"/>
                  <a:pt x="0" y="213"/>
                  <a:pt x="12" y="19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3" y="16"/>
                  <a:pt x="141" y="0"/>
                  <a:pt x="167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69" y="0"/>
                  <a:pt x="397" y="16"/>
                  <a:pt x="410" y="38"/>
                </a:cubicBezTo>
                <a:cubicBezTo>
                  <a:pt x="498" y="191"/>
                  <a:pt x="498" y="191"/>
                  <a:pt x="498" y="191"/>
                </a:cubicBezTo>
                <a:cubicBezTo>
                  <a:pt x="511" y="213"/>
                  <a:pt x="511" y="245"/>
                  <a:pt x="498" y="267"/>
                </a:cubicBezTo>
                <a:cubicBezTo>
                  <a:pt x="410" y="420"/>
                  <a:pt x="410" y="420"/>
                  <a:pt x="410" y="420"/>
                </a:cubicBezTo>
                <a:cubicBezTo>
                  <a:pt x="397" y="443"/>
                  <a:pt x="369" y="459"/>
                  <a:pt x="344" y="459"/>
                </a:cubicBezTo>
                <a:lnTo>
                  <a:pt x="167" y="459"/>
                </a:lnTo>
                <a:close/>
              </a:path>
            </a:pathLst>
          </a:custGeom>
          <a:gradFill>
            <a:gsLst>
              <a:gs pos="0">
                <a:srgbClr val="F1F1F1"/>
              </a:gs>
              <a:gs pos="100000">
                <a:schemeClr val="bg1"/>
              </a:gs>
            </a:gsLst>
            <a:lin ang="5400000" scaled="1"/>
          </a:gradFill>
          <a:ln w="28575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40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Rectangle 38"/>
          <p:cNvSpPr>
            <a:spLocks noChangeArrowheads="1"/>
          </p:cNvSpPr>
          <p:nvPr/>
        </p:nvSpPr>
        <p:spPr bwMode="auto">
          <a:xfrm>
            <a:off x="1080232" y="2109707"/>
            <a:ext cx="11776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重点</a:t>
            </a:r>
          </a:p>
        </p:txBody>
      </p:sp>
      <p:sp>
        <p:nvSpPr>
          <p:cNvPr id="33" name="Freeform 23"/>
          <p:cNvSpPr/>
          <p:nvPr/>
        </p:nvSpPr>
        <p:spPr bwMode="auto">
          <a:xfrm>
            <a:off x="3823889" y="1802786"/>
            <a:ext cx="1296000" cy="1296000"/>
          </a:xfrm>
          <a:custGeom>
            <a:avLst/>
            <a:gdLst>
              <a:gd name="T0" fmla="*/ 167 w 511"/>
              <a:gd name="T1" fmla="*/ 459 h 459"/>
              <a:gd name="T2" fmla="*/ 101 w 511"/>
              <a:gd name="T3" fmla="*/ 420 h 459"/>
              <a:gd name="T4" fmla="*/ 12 w 511"/>
              <a:gd name="T5" fmla="*/ 267 h 459"/>
              <a:gd name="T6" fmla="*/ 12 w 511"/>
              <a:gd name="T7" fmla="*/ 191 h 459"/>
              <a:gd name="T8" fmla="*/ 101 w 511"/>
              <a:gd name="T9" fmla="*/ 38 h 459"/>
              <a:gd name="T10" fmla="*/ 167 w 511"/>
              <a:gd name="T11" fmla="*/ 0 h 459"/>
              <a:gd name="T12" fmla="*/ 344 w 511"/>
              <a:gd name="T13" fmla="*/ 0 h 459"/>
              <a:gd name="T14" fmla="*/ 410 w 511"/>
              <a:gd name="T15" fmla="*/ 38 h 459"/>
              <a:gd name="T16" fmla="*/ 498 w 511"/>
              <a:gd name="T17" fmla="*/ 191 h 459"/>
              <a:gd name="T18" fmla="*/ 498 w 511"/>
              <a:gd name="T19" fmla="*/ 267 h 459"/>
              <a:gd name="T20" fmla="*/ 410 w 511"/>
              <a:gd name="T21" fmla="*/ 420 h 459"/>
              <a:gd name="T22" fmla="*/ 344 w 511"/>
              <a:gd name="T23" fmla="*/ 459 h 459"/>
              <a:gd name="T24" fmla="*/ 167 w 511"/>
              <a:gd name="T25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459">
                <a:moveTo>
                  <a:pt x="167" y="459"/>
                </a:moveTo>
                <a:cubicBezTo>
                  <a:pt x="141" y="459"/>
                  <a:pt x="113" y="443"/>
                  <a:pt x="101" y="420"/>
                </a:cubicBezTo>
                <a:cubicBezTo>
                  <a:pt x="12" y="267"/>
                  <a:pt x="12" y="267"/>
                  <a:pt x="12" y="267"/>
                </a:cubicBezTo>
                <a:cubicBezTo>
                  <a:pt x="0" y="245"/>
                  <a:pt x="0" y="213"/>
                  <a:pt x="12" y="19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3" y="16"/>
                  <a:pt x="141" y="0"/>
                  <a:pt x="167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69" y="0"/>
                  <a:pt x="397" y="16"/>
                  <a:pt x="410" y="38"/>
                </a:cubicBezTo>
                <a:cubicBezTo>
                  <a:pt x="498" y="191"/>
                  <a:pt x="498" y="191"/>
                  <a:pt x="498" y="191"/>
                </a:cubicBezTo>
                <a:cubicBezTo>
                  <a:pt x="511" y="213"/>
                  <a:pt x="511" y="245"/>
                  <a:pt x="498" y="267"/>
                </a:cubicBezTo>
                <a:cubicBezTo>
                  <a:pt x="410" y="420"/>
                  <a:pt x="410" y="420"/>
                  <a:pt x="410" y="420"/>
                </a:cubicBezTo>
                <a:cubicBezTo>
                  <a:pt x="397" y="443"/>
                  <a:pt x="369" y="459"/>
                  <a:pt x="344" y="459"/>
                </a:cubicBezTo>
                <a:lnTo>
                  <a:pt x="167" y="459"/>
                </a:lnTo>
                <a:close/>
              </a:path>
            </a:pathLst>
          </a:custGeom>
          <a:gradFill>
            <a:gsLst>
              <a:gs pos="0">
                <a:srgbClr val="F1F1F1"/>
              </a:gs>
              <a:gs pos="100000">
                <a:schemeClr val="bg1"/>
              </a:gs>
            </a:gsLst>
            <a:lin ang="5400000" scaled="1"/>
          </a:gradFill>
          <a:ln w="28575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40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Rectangle 38"/>
          <p:cNvSpPr>
            <a:spLocks noChangeArrowheads="1"/>
          </p:cNvSpPr>
          <p:nvPr/>
        </p:nvSpPr>
        <p:spPr bwMode="auto">
          <a:xfrm>
            <a:off x="3896474" y="2148432"/>
            <a:ext cx="11776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zh-CN" altLang="en-US" sz="3200" b="1" dirty="0">
                <a:solidFill>
                  <a:srgbClr val="006699"/>
                </a:solidFill>
                <a:latin typeface="微软雅黑" pitchFamily="34" charset="-122"/>
                <a:ea typeface="微软雅黑" pitchFamily="34" charset="-122"/>
              </a:rPr>
              <a:t>难点</a:t>
            </a:r>
            <a:endParaRPr lang="zh-CN" altLang="en-US" sz="2800" b="1" dirty="0">
              <a:solidFill>
                <a:srgbClr val="00669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7" grpId="0"/>
      <p:bldP spid="47" grpId="1"/>
      <p:bldP spid="47" grpId="2"/>
      <p:bldP spid="50" grpId="0"/>
      <p:bldP spid="50" grpId="1"/>
      <p:bldP spid="50" grpId="2"/>
      <p:bldP spid="52" grpId="0"/>
      <p:bldP spid="52" grpId="1"/>
      <p:bldP spid="52" grpId="2"/>
      <p:bldP spid="53" grpId="0"/>
      <p:bldP spid="53" grpId="1"/>
      <p:bldP spid="53" grpId="2"/>
      <p:bldP spid="9" grpId="0" bldLvl="0" animBg="1"/>
      <p:bldP spid="10" grpId="0" bldLvl="0" animBg="1"/>
      <p:bldP spid="11" grpId="0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  <p:bldP spid="25" grpId="0"/>
      <p:bldP spid="26" grpId="0"/>
      <p:bldP spid="31" grpId="0" bldLvl="0" animBg="1"/>
      <p:bldP spid="31" grpId="1" animBg="1"/>
      <p:bldP spid="32" grpId="0" bldLvl="0" animBg="1"/>
      <p:bldP spid="32" grpId="1"/>
      <p:bldP spid="33" grpId="0" bldLvl="0" animBg="1"/>
      <p:bldP spid="33" grpId="1" animBg="1"/>
      <p:bldP spid="35" grpId="0" bldLvl="0" animBg="1"/>
      <p:bldP spid="3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-2345" y="4405469"/>
            <a:ext cx="12196688" cy="2931231"/>
          </a:xfrm>
          <a:custGeom>
            <a:avLst/>
            <a:gdLst>
              <a:gd name="connsiteX0" fmla="*/ 0 w 12196688"/>
              <a:gd name="connsiteY0" fmla="*/ 0 h 1643945"/>
              <a:gd name="connsiteX1" fmla="*/ 418402 w 12196688"/>
              <a:gd name="connsiteY1" fmla="*/ 136656 h 1643945"/>
              <a:gd name="connsiteX2" fmla="*/ 6098344 w 12196688"/>
              <a:gd name="connsiteY2" fmla="*/ 835052 h 1643945"/>
              <a:gd name="connsiteX3" fmla="*/ 11778287 w 12196688"/>
              <a:gd name="connsiteY3" fmla="*/ 136656 h 1643945"/>
              <a:gd name="connsiteX4" fmla="*/ 12196688 w 12196688"/>
              <a:gd name="connsiteY4" fmla="*/ 0 h 1643945"/>
              <a:gd name="connsiteX5" fmla="*/ 12196688 w 12196688"/>
              <a:gd name="connsiteY5" fmla="*/ 1643945 h 1643945"/>
              <a:gd name="connsiteX6" fmla="*/ 0 w 12196688"/>
              <a:gd name="connsiteY6" fmla="*/ 1643945 h 164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6688" h="1643945">
                <a:moveTo>
                  <a:pt x="0" y="0"/>
                </a:moveTo>
                <a:lnTo>
                  <a:pt x="418402" y="136656"/>
                </a:lnTo>
                <a:cubicBezTo>
                  <a:pt x="1872026" y="568161"/>
                  <a:pt x="3880189" y="835052"/>
                  <a:pt x="6098344" y="835052"/>
                </a:cubicBezTo>
                <a:cubicBezTo>
                  <a:pt x="8316499" y="835052"/>
                  <a:pt x="10324662" y="568161"/>
                  <a:pt x="11778287" y="136656"/>
                </a:cubicBezTo>
                <a:lnTo>
                  <a:pt x="12196688" y="0"/>
                </a:lnTo>
                <a:lnTo>
                  <a:pt x="12196688" y="1643945"/>
                </a:lnTo>
                <a:lnTo>
                  <a:pt x="0" y="16439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36007" y="2566934"/>
            <a:ext cx="12196688" cy="4769765"/>
          </a:xfrm>
          <a:custGeom>
            <a:avLst/>
            <a:gdLst>
              <a:gd name="connsiteX0" fmla="*/ 0 w 12196688"/>
              <a:gd name="connsiteY0" fmla="*/ 0 h 1643945"/>
              <a:gd name="connsiteX1" fmla="*/ 418402 w 12196688"/>
              <a:gd name="connsiteY1" fmla="*/ 136656 h 1643945"/>
              <a:gd name="connsiteX2" fmla="*/ 6098344 w 12196688"/>
              <a:gd name="connsiteY2" fmla="*/ 835052 h 1643945"/>
              <a:gd name="connsiteX3" fmla="*/ 11778287 w 12196688"/>
              <a:gd name="connsiteY3" fmla="*/ 136656 h 1643945"/>
              <a:gd name="connsiteX4" fmla="*/ 12196688 w 12196688"/>
              <a:gd name="connsiteY4" fmla="*/ 0 h 1643945"/>
              <a:gd name="connsiteX5" fmla="*/ 12196688 w 12196688"/>
              <a:gd name="connsiteY5" fmla="*/ 1643945 h 1643945"/>
              <a:gd name="connsiteX6" fmla="*/ 0 w 12196688"/>
              <a:gd name="connsiteY6" fmla="*/ 1643945 h 164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6688" h="1643945">
                <a:moveTo>
                  <a:pt x="0" y="0"/>
                </a:moveTo>
                <a:lnTo>
                  <a:pt x="418402" y="136656"/>
                </a:lnTo>
                <a:cubicBezTo>
                  <a:pt x="1872026" y="568161"/>
                  <a:pt x="3880189" y="835052"/>
                  <a:pt x="6098344" y="835052"/>
                </a:cubicBezTo>
                <a:cubicBezTo>
                  <a:pt x="8316499" y="835052"/>
                  <a:pt x="10324662" y="568161"/>
                  <a:pt x="11778287" y="136656"/>
                </a:cubicBezTo>
                <a:lnTo>
                  <a:pt x="12196688" y="0"/>
                </a:lnTo>
                <a:lnTo>
                  <a:pt x="12196688" y="1643945"/>
                </a:lnTo>
                <a:lnTo>
                  <a:pt x="0" y="1643945"/>
                </a:lnTo>
                <a:close/>
              </a:path>
            </a:pathLst>
          </a:custGeom>
          <a:solidFill>
            <a:srgbClr val="063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383446" y="6386177"/>
            <a:ext cx="994337" cy="70338"/>
            <a:chOff x="5078437" y="6302326"/>
            <a:chExt cx="994337" cy="70338"/>
          </a:xfr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23" name="椭圆 22"/>
            <p:cNvSpPr/>
            <p:nvPr/>
          </p:nvSpPr>
          <p:spPr>
            <a:xfrm>
              <a:off x="5078437" y="6302326"/>
              <a:ext cx="70338" cy="7033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230964" y="6302326"/>
              <a:ext cx="70338" cy="70338"/>
            </a:xfrm>
            <a:prstGeom prst="ellipse">
              <a:avLst/>
            </a:prstGeom>
            <a:solidFill>
              <a:srgbClr val="F8B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383491" y="6302326"/>
              <a:ext cx="70338" cy="703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697382" y="6302326"/>
              <a:ext cx="70338" cy="7033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849909" y="6302326"/>
              <a:ext cx="70338" cy="70338"/>
            </a:xfrm>
            <a:prstGeom prst="ellipse">
              <a:avLst/>
            </a:prstGeom>
            <a:solidFill>
              <a:srgbClr val="F8B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6002436" y="6302326"/>
              <a:ext cx="70338" cy="703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45284" y="1650430"/>
            <a:ext cx="2543384" cy="3407922"/>
            <a:chOff x="673344" y="2580705"/>
            <a:chExt cx="2543384" cy="3407922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38" name="矩形 37"/>
            <p:cNvSpPr/>
            <p:nvPr/>
          </p:nvSpPr>
          <p:spPr>
            <a:xfrm>
              <a:off x="673344" y="2580705"/>
              <a:ext cx="2543384" cy="3407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81560" y="4574712"/>
              <a:ext cx="2205979" cy="993863"/>
              <a:chOff x="781560" y="4694632"/>
              <a:chExt cx="2205979" cy="993863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781560" y="4694632"/>
                <a:ext cx="2205979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400" b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90000"/>
                            <a:lumOff val="10000"/>
                          </a:schemeClr>
                        </a:gs>
                      </a:gsLst>
                      <a:lin ang="13500000" scaled="1"/>
                    </a:gradFill>
                    <a:latin typeface="+mn-ea"/>
                    <a:cs typeface="胡晓波男神体" panose="02010600030101010101" pitchFamily="2" charset="-122"/>
                  </a:defRPr>
                </a:lvl1pPr>
              </a:lstStyle>
              <a:p>
                <a:pPr algn="ctr"/>
                <a:r>
                  <a:rPr lang="zh-CN" alt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思源黑体 CN Normal" panose="020B0400000000000000" pitchFamily="34" charset="-122"/>
                  </a:rPr>
                  <a:t>国家智慧</a:t>
                </a:r>
              </a:p>
              <a:p>
                <a:pPr algn="ctr"/>
                <a:r>
                  <a:rPr lang="zh-CN" alt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思源黑体 CN Normal" panose="020B0400000000000000" pitchFamily="34" charset="-122"/>
                  </a:rPr>
                  <a:t>教育云平台</a:t>
                </a: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 flipH="1">
                <a:off x="1136171" y="5688495"/>
                <a:ext cx="1537970" cy="0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2C56D6"/>
                    </a:gs>
                    <a:gs pos="100000">
                      <a:srgbClr val="2145A7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组合 62"/>
          <p:cNvGrpSpPr/>
          <p:nvPr/>
        </p:nvGrpSpPr>
        <p:grpSpPr>
          <a:xfrm>
            <a:off x="3438931" y="1749276"/>
            <a:ext cx="2469515" cy="3210230"/>
            <a:chOff x="3466991" y="2679551"/>
            <a:chExt cx="2469515" cy="3210230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39" name="矩形 38"/>
            <p:cNvSpPr/>
            <p:nvPr/>
          </p:nvSpPr>
          <p:spPr>
            <a:xfrm>
              <a:off x="3540662" y="2679551"/>
              <a:ext cx="2395844" cy="3210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3466991" y="4752915"/>
              <a:ext cx="2469515" cy="795340"/>
              <a:chOff x="680045" y="4872835"/>
              <a:chExt cx="2469515" cy="795340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680045" y="4872835"/>
                <a:ext cx="24695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400" b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90000"/>
                            <a:lumOff val="10000"/>
                          </a:schemeClr>
                        </a:gs>
                      </a:gsLst>
                      <a:lin ang="13500000" scaled="1"/>
                    </a:gradFill>
                    <a:latin typeface="+mn-ea"/>
                    <a:cs typeface="胡晓波男神体" panose="02010600030101010101" pitchFamily="2" charset="-122"/>
                  </a:defRPr>
                </a:lvl1pPr>
              </a:lstStyle>
              <a:p>
                <a:pPr algn="ctr"/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  <a:sym typeface="思源黑体 CN Normal" panose="020B0400000000000000" pitchFamily="34" charset="-122"/>
                  </a:rPr>
                  <a:t>Packet Tracer</a:t>
                </a: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 flipH="1">
                <a:off x="1044731" y="5668175"/>
                <a:ext cx="1664335" cy="0"/>
              </a:xfrm>
              <a:prstGeom prst="line">
                <a:avLst/>
              </a:prstGeom>
              <a:ln w="38100">
                <a:solidFill>
                  <a:srgbClr val="F8BE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组合 63"/>
          <p:cNvGrpSpPr/>
          <p:nvPr/>
        </p:nvGrpSpPr>
        <p:grpSpPr>
          <a:xfrm>
            <a:off x="6232380" y="1749276"/>
            <a:ext cx="2395844" cy="3210230"/>
            <a:chOff x="6260440" y="2679551"/>
            <a:chExt cx="2395844" cy="3210230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40" name="矩形 39"/>
            <p:cNvSpPr/>
            <p:nvPr/>
          </p:nvSpPr>
          <p:spPr>
            <a:xfrm>
              <a:off x="6260440" y="2679551"/>
              <a:ext cx="2395844" cy="3210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6405843" y="4519279"/>
              <a:ext cx="2205979" cy="1028976"/>
              <a:chOff x="801971" y="4639199"/>
              <a:chExt cx="2205979" cy="1028976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801971" y="4639199"/>
                <a:ext cx="2205979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400" b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90000"/>
                            <a:lumOff val="10000"/>
                          </a:schemeClr>
                        </a:gs>
                      </a:gsLst>
                      <a:lin ang="13500000" scaled="1"/>
                    </a:gradFill>
                    <a:latin typeface="+mn-ea"/>
                    <a:cs typeface="胡晓波男神体" panose="02010600030101010101" pitchFamily="2" charset="-122"/>
                  </a:defRPr>
                </a:lvl1pPr>
              </a:lstStyle>
              <a:p>
                <a:pPr algn="ctr"/>
                <a:r>
                  <a:rPr kumimoji="1" lang="zh-CN" altLang="en-US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极域电子</a:t>
                </a:r>
              </a:p>
              <a:p>
                <a:pPr algn="ctr"/>
                <a:r>
                  <a:rPr kumimoji="1" lang="zh-CN" altLang="en-US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+mn-ea"/>
                  </a:rPr>
                  <a:t>教室系统</a:t>
                </a:r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 flipH="1">
                <a:off x="1033936" y="5668175"/>
                <a:ext cx="1617345" cy="0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2C56D6"/>
                    </a:gs>
                    <a:gs pos="100000">
                      <a:srgbClr val="2145A7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组合 64"/>
          <p:cNvGrpSpPr/>
          <p:nvPr/>
        </p:nvGrpSpPr>
        <p:grpSpPr>
          <a:xfrm>
            <a:off x="8952157" y="1650430"/>
            <a:ext cx="2543384" cy="3407922"/>
            <a:chOff x="8980217" y="2580705"/>
            <a:chExt cx="2543384" cy="3407922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41" name="矩形 40"/>
            <p:cNvSpPr/>
            <p:nvPr/>
          </p:nvSpPr>
          <p:spPr>
            <a:xfrm>
              <a:off x="8980217" y="2580705"/>
              <a:ext cx="2543384" cy="3407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9148919" y="4502319"/>
              <a:ext cx="2205979" cy="1045936"/>
              <a:chOff x="773091" y="4622239"/>
              <a:chExt cx="2205979" cy="1045936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773091" y="4622239"/>
                <a:ext cx="2205979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400" b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90000"/>
                            <a:lumOff val="10000"/>
                          </a:schemeClr>
                        </a:gs>
                      </a:gsLst>
                      <a:lin ang="13500000" scaled="1"/>
                    </a:gradFill>
                    <a:latin typeface="+mn-ea"/>
                    <a:cs typeface="胡晓波男神体" panose="02010600030101010101" pitchFamily="2" charset="-122"/>
                  </a:defRPr>
                </a:lvl1pPr>
              </a:lstStyle>
              <a:p>
                <a:pPr algn="ctr"/>
                <a:r>
                  <a:rPr lang="zh-CN" alt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思源黑体 CN Normal" panose="020B0400000000000000" pitchFamily="34" charset="-122"/>
                  </a:rPr>
                  <a:t>智慧</a:t>
                </a:r>
              </a:p>
              <a:p>
                <a:pPr algn="ctr"/>
                <a:r>
                  <a:rPr lang="zh-CN" alt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思源黑体 CN Normal" panose="020B0400000000000000" pitchFamily="34" charset="-122"/>
                  </a:rPr>
                  <a:t>教学平台</a:t>
                </a:r>
              </a:p>
            </p:txBody>
          </p:sp>
          <p:cxnSp>
            <p:nvCxnSpPr>
              <p:cNvPr id="57" name="直接连接符 56"/>
              <p:cNvCxnSpPr/>
              <p:nvPr/>
            </p:nvCxnSpPr>
            <p:spPr>
              <a:xfrm flipH="1">
                <a:off x="1051716" y="5668175"/>
                <a:ext cx="1728470" cy="0"/>
              </a:xfrm>
              <a:prstGeom prst="line">
                <a:avLst/>
              </a:prstGeom>
              <a:ln w="38100">
                <a:solidFill>
                  <a:srgbClr val="F8BE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65360" y="1749425"/>
            <a:ext cx="2395220" cy="1543050"/>
          </a:xfrm>
          <a:prstGeom prst="rect">
            <a:avLst/>
          </a:prstGeom>
        </p:spPr>
      </p:pic>
      <p:pic>
        <p:nvPicPr>
          <p:cNvPr id="11" name="图片 10" descr="图片3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480315" y="1659890"/>
            <a:ext cx="2400300" cy="1642110"/>
          </a:xfrm>
          <a:prstGeom prst="rect">
            <a:avLst/>
          </a:prstGeom>
        </p:spPr>
      </p:pic>
      <p:pic>
        <p:nvPicPr>
          <p:cNvPr id="12" name="图片 11" descr="图片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380995" y="1699260"/>
            <a:ext cx="2249170" cy="1543685"/>
          </a:xfrm>
          <a:prstGeom prst="rect">
            <a:avLst/>
          </a:prstGeom>
        </p:spPr>
      </p:pic>
      <p:pic>
        <p:nvPicPr>
          <p:cNvPr id="13" name="图片 12" descr="图片5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9130545" y="1650365"/>
            <a:ext cx="2334895" cy="15430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109654" y="5534485"/>
            <a:ext cx="409052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信息化教学环境与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资源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5795" y="219374"/>
            <a:ext cx="765810" cy="756920"/>
            <a:chOff x="425" y="132"/>
            <a:chExt cx="1206" cy="1192"/>
          </a:xfrm>
        </p:grpSpPr>
        <p:grpSp>
          <p:nvGrpSpPr>
            <p:cNvPr id="13" name="组合 12"/>
            <p:cNvGrpSpPr/>
            <p:nvPr/>
          </p:nvGrpSpPr>
          <p:grpSpPr>
            <a:xfrm rot="5400000">
              <a:off x="419" y="161"/>
              <a:ext cx="1192" cy="1133"/>
              <a:chOff x="3385822" y="2342962"/>
              <a:chExt cx="2463822" cy="2183669"/>
            </a:xfrm>
          </p:grpSpPr>
          <p:sp>
            <p:nvSpPr>
              <p:cNvPr id="14" name="Freeform 5"/>
              <p:cNvSpPr/>
              <p:nvPr/>
            </p:nvSpPr>
            <p:spPr bwMode="auto">
              <a:xfrm rot="10800000">
                <a:off x="3385822" y="2342962"/>
                <a:ext cx="2463822" cy="2183669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 b="1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Freeform 5"/>
              <p:cNvSpPr/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2F5597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800" b="1" dirty="0">
                  <a:solidFill>
                    <a:srgbClr val="005696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7" name="文本框 32"/>
            <p:cNvSpPr txBox="1"/>
            <p:nvPr/>
          </p:nvSpPr>
          <p:spPr>
            <a:xfrm>
              <a:off x="425" y="314"/>
              <a:ext cx="12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parajita" panose="020B0604020202020204" pitchFamily="34" charset="0"/>
                </a:rPr>
                <a:t>5</a:t>
              </a:r>
            </a:p>
          </p:txBody>
        </p:sp>
      </p:grpSp>
      <p:sp>
        <p:nvSpPr>
          <p:cNvPr id="19" name="TextBox 34"/>
          <p:cNvSpPr txBox="1"/>
          <p:nvPr/>
        </p:nvSpPr>
        <p:spPr>
          <a:xfrm>
            <a:off x="899160" y="367665"/>
            <a:ext cx="217678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教法与学法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4231005" y="2433955"/>
            <a:ext cx="3463925" cy="3550285"/>
            <a:chOff x="3427416" y="827315"/>
            <a:chExt cx="5170702" cy="5300026"/>
          </a:xfrm>
        </p:grpSpPr>
        <p:sp>
          <p:nvSpPr>
            <p:cNvPr id="21" name="椭圆 20"/>
            <p:cNvSpPr/>
            <p:nvPr/>
          </p:nvSpPr>
          <p:spPr>
            <a:xfrm>
              <a:off x="3689919" y="5202621"/>
              <a:ext cx="4634274" cy="542504"/>
            </a:xfrm>
            <a:prstGeom prst="ellipse">
              <a:avLst/>
            </a:prstGeom>
            <a:gradFill flip="none" rotWithShape="1">
              <a:gsLst>
                <a:gs pos="31000">
                  <a:srgbClr val="000000">
                    <a:alpha val="17000"/>
                  </a:srgbClr>
                </a:gs>
                <a:gs pos="0">
                  <a:schemeClr val="tx1">
                    <a:alpha val="50000"/>
                  </a:schemeClr>
                </a:gs>
                <a:gs pos="78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427416" y="827315"/>
              <a:ext cx="5170702" cy="5300026"/>
              <a:chOff x="3490622" y="948252"/>
              <a:chExt cx="5341831" cy="5475437"/>
            </a:xfrm>
          </p:grpSpPr>
          <p:sp>
            <p:nvSpPr>
              <p:cNvPr id="28" name="Freeform 7"/>
              <p:cNvSpPr/>
              <p:nvPr/>
            </p:nvSpPr>
            <p:spPr bwMode="auto">
              <a:xfrm rot="14400000">
                <a:off x="4270616" y="4210437"/>
                <a:ext cx="2676815" cy="1392646"/>
              </a:xfrm>
              <a:custGeom>
                <a:avLst/>
                <a:gdLst>
                  <a:gd name="T0" fmla="*/ 2516 w 2516"/>
                  <a:gd name="T1" fmla="*/ 0 h 1307"/>
                  <a:gd name="T2" fmla="*/ 944 w 2516"/>
                  <a:gd name="T3" fmla="*/ 0 h 1307"/>
                  <a:gd name="T4" fmla="*/ 659 w 2516"/>
                  <a:gd name="T5" fmla="*/ 165 h 1307"/>
                  <a:gd name="T6" fmla="*/ 0 w 2516"/>
                  <a:gd name="T7" fmla="*/ 1307 h 1307"/>
                  <a:gd name="T8" fmla="*/ 0 w 2516"/>
                  <a:gd name="T9" fmla="*/ 1306 h 1307"/>
                  <a:gd name="T10" fmla="*/ 0 w 2516"/>
                  <a:gd name="T11" fmla="*/ 1305 h 1307"/>
                  <a:gd name="T12" fmla="*/ 1 w 2516"/>
                  <a:gd name="T13" fmla="*/ 1305 h 1307"/>
                  <a:gd name="T14" fmla="*/ 285 w 2516"/>
                  <a:gd name="T15" fmla="*/ 1142 h 1307"/>
                  <a:gd name="T16" fmla="*/ 285 w 2516"/>
                  <a:gd name="T17" fmla="*/ 1142 h 1307"/>
                  <a:gd name="T18" fmla="*/ 285 w 2516"/>
                  <a:gd name="T19" fmla="*/ 1142 h 1307"/>
                  <a:gd name="T20" fmla="*/ 285 w 2516"/>
                  <a:gd name="T21" fmla="*/ 1142 h 1307"/>
                  <a:gd name="T22" fmla="*/ 285 w 2516"/>
                  <a:gd name="T23" fmla="*/ 1142 h 1307"/>
                  <a:gd name="T24" fmla="*/ 285 w 2516"/>
                  <a:gd name="T25" fmla="*/ 1142 h 1307"/>
                  <a:gd name="T26" fmla="*/ 2516 w 2516"/>
                  <a:gd name="T27" fmla="*/ 1142 h 1307"/>
                  <a:gd name="T28" fmla="*/ 2516 w 2516"/>
                  <a:gd name="T29" fmla="*/ 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16" h="1307">
                    <a:moveTo>
                      <a:pt x="2516" y="0"/>
                    </a:moveTo>
                    <a:cubicBezTo>
                      <a:pt x="944" y="0"/>
                      <a:pt x="944" y="0"/>
                      <a:pt x="944" y="0"/>
                    </a:cubicBezTo>
                    <a:cubicBezTo>
                      <a:pt x="818" y="0"/>
                      <a:pt x="714" y="69"/>
                      <a:pt x="659" y="165"/>
                    </a:cubicBezTo>
                    <a:cubicBezTo>
                      <a:pt x="0" y="1307"/>
                      <a:pt x="0" y="1307"/>
                      <a:pt x="0" y="1307"/>
                    </a:cubicBezTo>
                    <a:cubicBezTo>
                      <a:pt x="0" y="1307"/>
                      <a:pt x="0" y="1306"/>
                      <a:pt x="0" y="1306"/>
                    </a:cubicBezTo>
                    <a:cubicBezTo>
                      <a:pt x="0" y="1306"/>
                      <a:pt x="0" y="1306"/>
                      <a:pt x="0" y="1305"/>
                    </a:cubicBezTo>
                    <a:cubicBezTo>
                      <a:pt x="1" y="1305"/>
                      <a:pt x="1" y="1305"/>
                      <a:pt x="1" y="1305"/>
                    </a:cubicBezTo>
                    <a:cubicBezTo>
                      <a:pt x="57" y="1210"/>
                      <a:pt x="159" y="1142"/>
                      <a:pt x="285" y="1142"/>
                    </a:cubicBezTo>
                    <a:cubicBezTo>
                      <a:pt x="285" y="1142"/>
                      <a:pt x="285" y="1142"/>
                      <a:pt x="285" y="1142"/>
                    </a:cubicBezTo>
                    <a:cubicBezTo>
                      <a:pt x="285" y="1142"/>
                      <a:pt x="285" y="1142"/>
                      <a:pt x="285" y="1142"/>
                    </a:cubicBezTo>
                    <a:cubicBezTo>
                      <a:pt x="285" y="1142"/>
                      <a:pt x="285" y="1142"/>
                      <a:pt x="285" y="1142"/>
                    </a:cubicBezTo>
                    <a:cubicBezTo>
                      <a:pt x="285" y="1142"/>
                      <a:pt x="285" y="1142"/>
                      <a:pt x="285" y="1142"/>
                    </a:cubicBezTo>
                    <a:cubicBezTo>
                      <a:pt x="285" y="1142"/>
                      <a:pt x="285" y="1142"/>
                      <a:pt x="285" y="1142"/>
                    </a:cubicBezTo>
                    <a:cubicBezTo>
                      <a:pt x="2516" y="1142"/>
                      <a:pt x="2516" y="1142"/>
                      <a:pt x="2516" y="1142"/>
                    </a:cubicBezTo>
                    <a:cubicBezTo>
                      <a:pt x="2516" y="0"/>
                      <a:pt x="2516" y="0"/>
                      <a:pt x="2516" y="0"/>
                    </a:cubicBezTo>
                  </a:path>
                </a:pathLst>
              </a:custGeom>
              <a:gradFill flip="none" rotWithShape="1">
                <a:gsLst>
                  <a:gs pos="43000">
                    <a:schemeClr val="accent1"/>
                  </a:gs>
                  <a:gs pos="71000">
                    <a:schemeClr val="accent1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 rot="7200000">
                <a:off x="4703922" y="3056451"/>
                <a:ext cx="5341831" cy="1392646"/>
                <a:chOff x="3490622" y="3440555"/>
                <a:chExt cx="5341831" cy="1392646"/>
              </a:xfrm>
            </p:grpSpPr>
            <p:sp>
              <p:nvSpPr>
                <p:cNvPr id="32" name="Freeform 7"/>
                <p:cNvSpPr/>
                <p:nvPr/>
              </p:nvSpPr>
              <p:spPr bwMode="auto">
                <a:xfrm>
                  <a:off x="3490622" y="3440555"/>
                  <a:ext cx="2676815" cy="1392646"/>
                </a:xfrm>
                <a:custGeom>
                  <a:avLst/>
                  <a:gdLst>
                    <a:gd name="T0" fmla="*/ 2516 w 2516"/>
                    <a:gd name="T1" fmla="*/ 0 h 1307"/>
                    <a:gd name="T2" fmla="*/ 944 w 2516"/>
                    <a:gd name="T3" fmla="*/ 0 h 1307"/>
                    <a:gd name="T4" fmla="*/ 659 w 2516"/>
                    <a:gd name="T5" fmla="*/ 165 h 1307"/>
                    <a:gd name="T6" fmla="*/ 0 w 2516"/>
                    <a:gd name="T7" fmla="*/ 1307 h 1307"/>
                    <a:gd name="T8" fmla="*/ 0 w 2516"/>
                    <a:gd name="T9" fmla="*/ 1306 h 1307"/>
                    <a:gd name="T10" fmla="*/ 0 w 2516"/>
                    <a:gd name="T11" fmla="*/ 1305 h 1307"/>
                    <a:gd name="T12" fmla="*/ 1 w 2516"/>
                    <a:gd name="T13" fmla="*/ 1305 h 1307"/>
                    <a:gd name="T14" fmla="*/ 285 w 2516"/>
                    <a:gd name="T15" fmla="*/ 1142 h 1307"/>
                    <a:gd name="T16" fmla="*/ 285 w 2516"/>
                    <a:gd name="T17" fmla="*/ 1142 h 1307"/>
                    <a:gd name="T18" fmla="*/ 285 w 2516"/>
                    <a:gd name="T19" fmla="*/ 1142 h 1307"/>
                    <a:gd name="T20" fmla="*/ 285 w 2516"/>
                    <a:gd name="T21" fmla="*/ 1142 h 1307"/>
                    <a:gd name="T22" fmla="*/ 285 w 2516"/>
                    <a:gd name="T23" fmla="*/ 1142 h 1307"/>
                    <a:gd name="T24" fmla="*/ 285 w 2516"/>
                    <a:gd name="T25" fmla="*/ 1142 h 1307"/>
                    <a:gd name="T26" fmla="*/ 2516 w 2516"/>
                    <a:gd name="T27" fmla="*/ 1142 h 1307"/>
                    <a:gd name="T28" fmla="*/ 2516 w 2516"/>
                    <a:gd name="T29" fmla="*/ 0 h 1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16" h="1307">
                      <a:moveTo>
                        <a:pt x="2516" y="0"/>
                      </a:moveTo>
                      <a:cubicBezTo>
                        <a:pt x="944" y="0"/>
                        <a:pt x="944" y="0"/>
                        <a:pt x="944" y="0"/>
                      </a:cubicBezTo>
                      <a:cubicBezTo>
                        <a:pt x="818" y="0"/>
                        <a:pt x="714" y="69"/>
                        <a:pt x="659" y="165"/>
                      </a:cubicBezTo>
                      <a:cubicBezTo>
                        <a:pt x="0" y="1307"/>
                        <a:pt x="0" y="1307"/>
                        <a:pt x="0" y="1307"/>
                      </a:cubicBezTo>
                      <a:cubicBezTo>
                        <a:pt x="0" y="1307"/>
                        <a:pt x="0" y="1306"/>
                        <a:pt x="0" y="1306"/>
                      </a:cubicBezTo>
                      <a:cubicBezTo>
                        <a:pt x="0" y="1306"/>
                        <a:pt x="0" y="1306"/>
                        <a:pt x="0" y="1305"/>
                      </a:cubicBezTo>
                      <a:cubicBezTo>
                        <a:pt x="1" y="1305"/>
                        <a:pt x="1" y="1305"/>
                        <a:pt x="1" y="1305"/>
                      </a:cubicBezTo>
                      <a:cubicBezTo>
                        <a:pt x="57" y="1210"/>
                        <a:pt x="159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516" y="1142"/>
                        <a:pt x="2516" y="1142"/>
                        <a:pt x="2516" y="1142"/>
                      </a:cubicBezTo>
                      <a:cubicBezTo>
                        <a:pt x="2516" y="0"/>
                        <a:pt x="2516" y="0"/>
                        <a:pt x="2516" y="0"/>
                      </a:cubicBezTo>
                    </a:path>
                  </a:pathLst>
                </a:custGeom>
                <a:solidFill>
                  <a:srgbClr val="009BA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ea"/>
                    <a:sym typeface="思源黑体" panose="020B0500000000000000" pitchFamily="34" charset="-122"/>
                  </a:endParaRPr>
                </a:p>
              </p:txBody>
            </p:sp>
            <p:sp>
              <p:nvSpPr>
                <p:cNvPr id="33" name="Freeform 7"/>
                <p:cNvSpPr/>
                <p:nvPr/>
              </p:nvSpPr>
              <p:spPr bwMode="auto">
                <a:xfrm flipH="1">
                  <a:off x="6155638" y="3440555"/>
                  <a:ext cx="2676815" cy="1392646"/>
                </a:xfrm>
                <a:custGeom>
                  <a:avLst/>
                  <a:gdLst>
                    <a:gd name="T0" fmla="*/ 2516 w 2516"/>
                    <a:gd name="T1" fmla="*/ 0 h 1307"/>
                    <a:gd name="T2" fmla="*/ 944 w 2516"/>
                    <a:gd name="T3" fmla="*/ 0 h 1307"/>
                    <a:gd name="T4" fmla="*/ 659 w 2516"/>
                    <a:gd name="T5" fmla="*/ 165 h 1307"/>
                    <a:gd name="T6" fmla="*/ 0 w 2516"/>
                    <a:gd name="T7" fmla="*/ 1307 h 1307"/>
                    <a:gd name="T8" fmla="*/ 0 w 2516"/>
                    <a:gd name="T9" fmla="*/ 1306 h 1307"/>
                    <a:gd name="T10" fmla="*/ 0 w 2516"/>
                    <a:gd name="T11" fmla="*/ 1305 h 1307"/>
                    <a:gd name="T12" fmla="*/ 1 w 2516"/>
                    <a:gd name="T13" fmla="*/ 1305 h 1307"/>
                    <a:gd name="T14" fmla="*/ 285 w 2516"/>
                    <a:gd name="T15" fmla="*/ 1142 h 1307"/>
                    <a:gd name="T16" fmla="*/ 285 w 2516"/>
                    <a:gd name="T17" fmla="*/ 1142 h 1307"/>
                    <a:gd name="T18" fmla="*/ 285 w 2516"/>
                    <a:gd name="T19" fmla="*/ 1142 h 1307"/>
                    <a:gd name="T20" fmla="*/ 285 w 2516"/>
                    <a:gd name="T21" fmla="*/ 1142 h 1307"/>
                    <a:gd name="T22" fmla="*/ 285 w 2516"/>
                    <a:gd name="T23" fmla="*/ 1142 h 1307"/>
                    <a:gd name="T24" fmla="*/ 285 w 2516"/>
                    <a:gd name="T25" fmla="*/ 1142 h 1307"/>
                    <a:gd name="T26" fmla="*/ 2516 w 2516"/>
                    <a:gd name="T27" fmla="*/ 1142 h 1307"/>
                    <a:gd name="T28" fmla="*/ 2516 w 2516"/>
                    <a:gd name="T29" fmla="*/ 0 h 1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16" h="1307">
                      <a:moveTo>
                        <a:pt x="2516" y="0"/>
                      </a:moveTo>
                      <a:cubicBezTo>
                        <a:pt x="944" y="0"/>
                        <a:pt x="944" y="0"/>
                        <a:pt x="944" y="0"/>
                      </a:cubicBezTo>
                      <a:cubicBezTo>
                        <a:pt x="818" y="0"/>
                        <a:pt x="714" y="69"/>
                        <a:pt x="659" y="165"/>
                      </a:cubicBezTo>
                      <a:cubicBezTo>
                        <a:pt x="0" y="1307"/>
                        <a:pt x="0" y="1307"/>
                        <a:pt x="0" y="1307"/>
                      </a:cubicBezTo>
                      <a:cubicBezTo>
                        <a:pt x="0" y="1307"/>
                        <a:pt x="0" y="1306"/>
                        <a:pt x="0" y="1306"/>
                      </a:cubicBezTo>
                      <a:cubicBezTo>
                        <a:pt x="0" y="1306"/>
                        <a:pt x="0" y="1306"/>
                        <a:pt x="0" y="1305"/>
                      </a:cubicBezTo>
                      <a:cubicBezTo>
                        <a:pt x="1" y="1305"/>
                        <a:pt x="1" y="1305"/>
                        <a:pt x="1" y="1305"/>
                      </a:cubicBezTo>
                      <a:cubicBezTo>
                        <a:pt x="57" y="1210"/>
                        <a:pt x="159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516" y="1142"/>
                        <a:pt x="2516" y="1142"/>
                        <a:pt x="2516" y="1142"/>
                      </a:cubicBezTo>
                      <a:cubicBezTo>
                        <a:pt x="2516" y="0"/>
                        <a:pt x="2516" y="0"/>
                        <a:pt x="2516" y="0"/>
                      </a:cubicBezTo>
                    </a:path>
                  </a:pathLst>
                </a:custGeom>
                <a:solidFill>
                  <a:srgbClr val="009BA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ea"/>
                    <a:sym typeface="思源黑体" panose="020B0500000000000000" pitchFamily="34" charset="-122"/>
                  </a:endParaRPr>
                </a:p>
              </p:txBody>
            </p:sp>
          </p:grp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>
                <a:off x="3490622" y="2166255"/>
                <a:ext cx="2676815" cy="174643"/>
              </a:xfrm>
              <a:custGeom>
                <a:avLst/>
                <a:gdLst>
                  <a:gd name="T0" fmla="*/ 0 w 2516"/>
                  <a:gd name="T1" fmla="*/ 163 h 164"/>
                  <a:gd name="T2" fmla="*/ 0 w 2516"/>
                  <a:gd name="T3" fmla="*/ 164 h 164"/>
                  <a:gd name="T4" fmla="*/ 0 w 2516"/>
                  <a:gd name="T5" fmla="*/ 163 h 164"/>
                  <a:gd name="T6" fmla="*/ 285 w 2516"/>
                  <a:gd name="T7" fmla="*/ 0 h 164"/>
                  <a:gd name="T8" fmla="*/ 1 w 2516"/>
                  <a:gd name="T9" fmla="*/ 163 h 164"/>
                  <a:gd name="T10" fmla="*/ 285 w 2516"/>
                  <a:gd name="T11" fmla="*/ 0 h 164"/>
                  <a:gd name="T12" fmla="*/ 285 w 2516"/>
                  <a:gd name="T13" fmla="*/ 0 h 164"/>
                  <a:gd name="T14" fmla="*/ 285 w 2516"/>
                  <a:gd name="T15" fmla="*/ 0 h 164"/>
                  <a:gd name="T16" fmla="*/ 285 w 2516"/>
                  <a:gd name="T17" fmla="*/ 0 h 164"/>
                  <a:gd name="T18" fmla="*/ 285 w 2516"/>
                  <a:gd name="T19" fmla="*/ 0 h 164"/>
                  <a:gd name="T20" fmla="*/ 2516 w 2516"/>
                  <a:gd name="T21" fmla="*/ 0 h 164"/>
                  <a:gd name="T22" fmla="*/ 285 w 2516"/>
                  <a:gd name="T23" fmla="*/ 0 h 164"/>
                  <a:gd name="T24" fmla="*/ 2516 w 2516"/>
                  <a:gd name="T2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16" h="164">
                    <a:moveTo>
                      <a:pt x="0" y="163"/>
                    </a:move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4"/>
                      <a:pt x="0" y="164"/>
                      <a:pt x="0" y="163"/>
                    </a:cubicBezTo>
                    <a:moveTo>
                      <a:pt x="285" y="0"/>
                    </a:moveTo>
                    <a:cubicBezTo>
                      <a:pt x="159" y="0"/>
                      <a:pt x="57" y="68"/>
                      <a:pt x="1" y="163"/>
                    </a:cubicBezTo>
                    <a:cubicBezTo>
                      <a:pt x="57" y="68"/>
                      <a:pt x="159" y="0"/>
                      <a:pt x="285" y="0"/>
                    </a:cubicBezTo>
                    <a:moveTo>
                      <a:pt x="285" y="0"/>
                    </a:moveTo>
                    <a:cubicBezTo>
                      <a:pt x="285" y="0"/>
                      <a:pt x="285" y="0"/>
                      <a:pt x="285" y="0"/>
                    </a:cubicBezTo>
                    <a:cubicBezTo>
                      <a:pt x="285" y="0"/>
                      <a:pt x="285" y="0"/>
                      <a:pt x="285" y="0"/>
                    </a:cubicBezTo>
                    <a:cubicBezTo>
                      <a:pt x="285" y="0"/>
                      <a:pt x="285" y="0"/>
                      <a:pt x="285" y="0"/>
                    </a:cubicBezTo>
                    <a:moveTo>
                      <a:pt x="2516" y="0"/>
                    </a:moveTo>
                    <a:cubicBezTo>
                      <a:pt x="285" y="0"/>
                      <a:pt x="285" y="0"/>
                      <a:pt x="285" y="0"/>
                    </a:cubicBezTo>
                    <a:cubicBezTo>
                      <a:pt x="2516" y="0"/>
                      <a:pt x="2516" y="0"/>
                      <a:pt x="2516" y="0"/>
                    </a:cubicBez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3490622" y="948252"/>
                <a:ext cx="5341831" cy="1392646"/>
                <a:chOff x="3490622" y="3440555"/>
                <a:chExt cx="5341831" cy="1392646"/>
              </a:xfrm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3490622" y="3440555"/>
                  <a:ext cx="2676815" cy="1392646"/>
                </a:xfrm>
                <a:custGeom>
                  <a:avLst/>
                  <a:gdLst>
                    <a:gd name="T0" fmla="*/ 2516 w 2516"/>
                    <a:gd name="T1" fmla="*/ 0 h 1307"/>
                    <a:gd name="T2" fmla="*/ 944 w 2516"/>
                    <a:gd name="T3" fmla="*/ 0 h 1307"/>
                    <a:gd name="T4" fmla="*/ 659 w 2516"/>
                    <a:gd name="T5" fmla="*/ 165 h 1307"/>
                    <a:gd name="T6" fmla="*/ 0 w 2516"/>
                    <a:gd name="T7" fmla="*/ 1307 h 1307"/>
                    <a:gd name="T8" fmla="*/ 0 w 2516"/>
                    <a:gd name="T9" fmla="*/ 1306 h 1307"/>
                    <a:gd name="T10" fmla="*/ 0 w 2516"/>
                    <a:gd name="T11" fmla="*/ 1305 h 1307"/>
                    <a:gd name="T12" fmla="*/ 1 w 2516"/>
                    <a:gd name="T13" fmla="*/ 1305 h 1307"/>
                    <a:gd name="T14" fmla="*/ 285 w 2516"/>
                    <a:gd name="T15" fmla="*/ 1142 h 1307"/>
                    <a:gd name="T16" fmla="*/ 285 w 2516"/>
                    <a:gd name="T17" fmla="*/ 1142 h 1307"/>
                    <a:gd name="T18" fmla="*/ 285 w 2516"/>
                    <a:gd name="T19" fmla="*/ 1142 h 1307"/>
                    <a:gd name="T20" fmla="*/ 285 w 2516"/>
                    <a:gd name="T21" fmla="*/ 1142 h 1307"/>
                    <a:gd name="T22" fmla="*/ 285 w 2516"/>
                    <a:gd name="T23" fmla="*/ 1142 h 1307"/>
                    <a:gd name="T24" fmla="*/ 285 w 2516"/>
                    <a:gd name="T25" fmla="*/ 1142 h 1307"/>
                    <a:gd name="T26" fmla="*/ 2516 w 2516"/>
                    <a:gd name="T27" fmla="*/ 1142 h 1307"/>
                    <a:gd name="T28" fmla="*/ 2516 w 2516"/>
                    <a:gd name="T29" fmla="*/ 0 h 1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16" h="1307">
                      <a:moveTo>
                        <a:pt x="2516" y="0"/>
                      </a:moveTo>
                      <a:cubicBezTo>
                        <a:pt x="944" y="0"/>
                        <a:pt x="944" y="0"/>
                        <a:pt x="944" y="0"/>
                      </a:cubicBezTo>
                      <a:cubicBezTo>
                        <a:pt x="818" y="0"/>
                        <a:pt x="714" y="69"/>
                        <a:pt x="659" y="165"/>
                      </a:cubicBezTo>
                      <a:cubicBezTo>
                        <a:pt x="0" y="1307"/>
                        <a:pt x="0" y="1307"/>
                        <a:pt x="0" y="1307"/>
                      </a:cubicBezTo>
                      <a:cubicBezTo>
                        <a:pt x="0" y="1307"/>
                        <a:pt x="0" y="1306"/>
                        <a:pt x="0" y="1306"/>
                      </a:cubicBezTo>
                      <a:cubicBezTo>
                        <a:pt x="0" y="1306"/>
                        <a:pt x="0" y="1306"/>
                        <a:pt x="0" y="1305"/>
                      </a:cubicBezTo>
                      <a:cubicBezTo>
                        <a:pt x="1" y="1305"/>
                        <a:pt x="1" y="1305"/>
                        <a:pt x="1" y="1305"/>
                      </a:cubicBezTo>
                      <a:cubicBezTo>
                        <a:pt x="57" y="1210"/>
                        <a:pt x="159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516" y="1142"/>
                        <a:pt x="2516" y="1142"/>
                        <a:pt x="2516" y="1142"/>
                      </a:cubicBezTo>
                      <a:cubicBezTo>
                        <a:pt x="2516" y="0"/>
                        <a:pt x="2516" y="0"/>
                        <a:pt x="2516" y="0"/>
                      </a:cubicBezTo>
                    </a:path>
                  </a:pathLst>
                </a:custGeom>
                <a:gradFill flip="none" rotWithShape="1">
                  <a:gsLst>
                    <a:gs pos="43000">
                      <a:schemeClr val="accent2"/>
                    </a:gs>
                    <a:gs pos="71000">
                      <a:schemeClr val="accent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ea"/>
                    <a:sym typeface="思源黑体" panose="020B0500000000000000" pitchFamily="34" charset="-122"/>
                  </a:endParaRPr>
                </a:p>
              </p:txBody>
            </p:sp>
            <p:sp>
              <p:nvSpPr>
                <p:cNvPr id="38" name="Freeform 7"/>
                <p:cNvSpPr/>
                <p:nvPr/>
              </p:nvSpPr>
              <p:spPr bwMode="auto">
                <a:xfrm flipH="1">
                  <a:off x="6155638" y="3440555"/>
                  <a:ext cx="2676815" cy="1392646"/>
                </a:xfrm>
                <a:custGeom>
                  <a:avLst/>
                  <a:gdLst>
                    <a:gd name="T0" fmla="*/ 2516 w 2516"/>
                    <a:gd name="T1" fmla="*/ 0 h 1307"/>
                    <a:gd name="T2" fmla="*/ 944 w 2516"/>
                    <a:gd name="T3" fmla="*/ 0 h 1307"/>
                    <a:gd name="T4" fmla="*/ 659 w 2516"/>
                    <a:gd name="T5" fmla="*/ 165 h 1307"/>
                    <a:gd name="T6" fmla="*/ 0 w 2516"/>
                    <a:gd name="T7" fmla="*/ 1307 h 1307"/>
                    <a:gd name="T8" fmla="*/ 0 w 2516"/>
                    <a:gd name="T9" fmla="*/ 1306 h 1307"/>
                    <a:gd name="T10" fmla="*/ 0 w 2516"/>
                    <a:gd name="T11" fmla="*/ 1305 h 1307"/>
                    <a:gd name="T12" fmla="*/ 1 w 2516"/>
                    <a:gd name="T13" fmla="*/ 1305 h 1307"/>
                    <a:gd name="T14" fmla="*/ 285 w 2516"/>
                    <a:gd name="T15" fmla="*/ 1142 h 1307"/>
                    <a:gd name="T16" fmla="*/ 285 w 2516"/>
                    <a:gd name="T17" fmla="*/ 1142 h 1307"/>
                    <a:gd name="T18" fmla="*/ 285 w 2516"/>
                    <a:gd name="T19" fmla="*/ 1142 h 1307"/>
                    <a:gd name="T20" fmla="*/ 285 w 2516"/>
                    <a:gd name="T21" fmla="*/ 1142 h 1307"/>
                    <a:gd name="T22" fmla="*/ 285 w 2516"/>
                    <a:gd name="T23" fmla="*/ 1142 h 1307"/>
                    <a:gd name="T24" fmla="*/ 285 w 2516"/>
                    <a:gd name="T25" fmla="*/ 1142 h 1307"/>
                    <a:gd name="T26" fmla="*/ 2516 w 2516"/>
                    <a:gd name="T27" fmla="*/ 1142 h 1307"/>
                    <a:gd name="T28" fmla="*/ 2516 w 2516"/>
                    <a:gd name="T29" fmla="*/ 0 h 1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16" h="1307">
                      <a:moveTo>
                        <a:pt x="2516" y="0"/>
                      </a:moveTo>
                      <a:cubicBezTo>
                        <a:pt x="944" y="0"/>
                        <a:pt x="944" y="0"/>
                        <a:pt x="944" y="0"/>
                      </a:cubicBezTo>
                      <a:cubicBezTo>
                        <a:pt x="818" y="0"/>
                        <a:pt x="714" y="69"/>
                        <a:pt x="659" y="165"/>
                      </a:cubicBezTo>
                      <a:cubicBezTo>
                        <a:pt x="0" y="1307"/>
                        <a:pt x="0" y="1307"/>
                        <a:pt x="0" y="1307"/>
                      </a:cubicBezTo>
                      <a:cubicBezTo>
                        <a:pt x="0" y="1307"/>
                        <a:pt x="0" y="1306"/>
                        <a:pt x="0" y="1306"/>
                      </a:cubicBezTo>
                      <a:cubicBezTo>
                        <a:pt x="0" y="1306"/>
                        <a:pt x="0" y="1306"/>
                        <a:pt x="0" y="1305"/>
                      </a:cubicBezTo>
                      <a:cubicBezTo>
                        <a:pt x="1" y="1305"/>
                        <a:pt x="1" y="1305"/>
                        <a:pt x="1" y="1305"/>
                      </a:cubicBezTo>
                      <a:cubicBezTo>
                        <a:pt x="57" y="1210"/>
                        <a:pt x="159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85" y="1142"/>
                        <a:pt x="285" y="1142"/>
                        <a:pt x="285" y="1142"/>
                      </a:cubicBezTo>
                      <a:cubicBezTo>
                        <a:pt x="2516" y="1142"/>
                        <a:pt x="2516" y="1142"/>
                        <a:pt x="2516" y="1142"/>
                      </a:cubicBezTo>
                      <a:cubicBezTo>
                        <a:pt x="2516" y="0"/>
                        <a:pt x="2516" y="0"/>
                        <a:pt x="2516" y="0"/>
                      </a:cubicBezTo>
                    </a:path>
                  </a:pathLst>
                </a:custGeom>
                <a:gradFill flip="none" rotWithShape="1">
                  <a:gsLst>
                    <a:gs pos="41000">
                      <a:schemeClr val="accent2"/>
                    </a:gs>
                    <a:gs pos="79000">
                      <a:schemeClr val="accent2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ea"/>
                    <a:sym typeface="思源黑体" panose="020B0500000000000000" pitchFamily="34" charset="-122"/>
                  </a:endParaRPr>
                </a:p>
              </p:txBody>
            </p:sp>
          </p:grpSp>
          <p:sp>
            <p:nvSpPr>
              <p:cNvPr id="39" name="Freeform 7"/>
              <p:cNvSpPr/>
              <p:nvPr/>
            </p:nvSpPr>
            <p:spPr bwMode="auto">
              <a:xfrm rot="14400000" flipH="1">
                <a:off x="2938108" y="1902465"/>
                <a:ext cx="2676815" cy="1392646"/>
              </a:xfrm>
              <a:custGeom>
                <a:avLst/>
                <a:gdLst>
                  <a:gd name="T0" fmla="*/ 2516 w 2516"/>
                  <a:gd name="T1" fmla="*/ 0 h 1307"/>
                  <a:gd name="T2" fmla="*/ 944 w 2516"/>
                  <a:gd name="T3" fmla="*/ 0 h 1307"/>
                  <a:gd name="T4" fmla="*/ 659 w 2516"/>
                  <a:gd name="T5" fmla="*/ 165 h 1307"/>
                  <a:gd name="T6" fmla="*/ 0 w 2516"/>
                  <a:gd name="T7" fmla="*/ 1307 h 1307"/>
                  <a:gd name="T8" fmla="*/ 0 w 2516"/>
                  <a:gd name="T9" fmla="*/ 1306 h 1307"/>
                  <a:gd name="T10" fmla="*/ 0 w 2516"/>
                  <a:gd name="T11" fmla="*/ 1305 h 1307"/>
                  <a:gd name="T12" fmla="*/ 1 w 2516"/>
                  <a:gd name="T13" fmla="*/ 1305 h 1307"/>
                  <a:gd name="T14" fmla="*/ 285 w 2516"/>
                  <a:gd name="T15" fmla="*/ 1142 h 1307"/>
                  <a:gd name="T16" fmla="*/ 285 w 2516"/>
                  <a:gd name="T17" fmla="*/ 1142 h 1307"/>
                  <a:gd name="T18" fmla="*/ 285 w 2516"/>
                  <a:gd name="T19" fmla="*/ 1142 h 1307"/>
                  <a:gd name="T20" fmla="*/ 285 w 2516"/>
                  <a:gd name="T21" fmla="*/ 1142 h 1307"/>
                  <a:gd name="T22" fmla="*/ 285 w 2516"/>
                  <a:gd name="T23" fmla="*/ 1142 h 1307"/>
                  <a:gd name="T24" fmla="*/ 285 w 2516"/>
                  <a:gd name="T25" fmla="*/ 1142 h 1307"/>
                  <a:gd name="T26" fmla="*/ 2516 w 2516"/>
                  <a:gd name="T27" fmla="*/ 1142 h 1307"/>
                  <a:gd name="T28" fmla="*/ 2516 w 2516"/>
                  <a:gd name="T29" fmla="*/ 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16" h="1307">
                    <a:moveTo>
                      <a:pt x="2516" y="0"/>
                    </a:moveTo>
                    <a:cubicBezTo>
                      <a:pt x="944" y="0"/>
                      <a:pt x="944" y="0"/>
                      <a:pt x="944" y="0"/>
                    </a:cubicBezTo>
                    <a:cubicBezTo>
                      <a:pt x="818" y="0"/>
                      <a:pt x="714" y="69"/>
                      <a:pt x="659" y="165"/>
                    </a:cubicBezTo>
                    <a:cubicBezTo>
                      <a:pt x="0" y="1307"/>
                      <a:pt x="0" y="1307"/>
                      <a:pt x="0" y="1307"/>
                    </a:cubicBezTo>
                    <a:cubicBezTo>
                      <a:pt x="0" y="1307"/>
                      <a:pt x="0" y="1306"/>
                      <a:pt x="0" y="1306"/>
                    </a:cubicBezTo>
                    <a:cubicBezTo>
                      <a:pt x="0" y="1306"/>
                      <a:pt x="0" y="1306"/>
                      <a:pt x="0" y="1305"/>
                    </a:cubicBezTo>
                    <a:cubicBezTo>
                      <a:pt x="1" y="1305"/>
                      <a:pt x="1" y="1305"/>
                      <a:pt x="1" y="1305"/>
                    </a:cubicBezTo>
                    <a:cubicBezTo>
                      <a:pt x="57" y="1210"/>
                      <a:pt x="159" y="1142"/>
                      <a:pt x="285" y="1142"/>
                    </a:cubicBezTo>
                    <a:cubicBezTo>
                      <a:pt x="285" y="1142"/>
                      <a:pt x="285" y="1142"/>
                      <a:pt x="285" y="1142"/>
                    </a:cubicBezTo>
                    <a:cubicBezTo>
                      <a:pt x="285" y="1142"/>
                      <a:pt x="285" y="1142"/>
                      <a:pt x="285" y="1142"/>
                    </a:cubicBezTo>
                    <a:cubicBezTo>
                      <a:pt x="285" y="1142"/>
                      <a:pt x="285" y="1142"/>
                      <a:pt x="285" y="1142"/>
                    </a:cubicBezTo>
                    <a:cubicBezTo>
                      <a:pt x="285" y="1142"/>
                      <a:pt x="285" y="1142"/>
                      <a:pt x="285" y="1142"/>
                    </a:cubicBezTo>
                    <a:cubicBezTo>
                      <a:pt x="285" y="1142"/>
                      <a:pt x="285" y="1142"/>
                      <a:pt x="285" y="1142"/>
                    </a:cubicBezTo>
                    <a:cubicBezTo>
                      <a:pt x="2516" y="1142"/>
                      <a:pt x="2516" y="1142"/>
                      <a:pt x="2516" y="1142"/>
                    </a:cubicBezTo>
                    <a:cubicBezTo>
                      <a:pt x="2516" y="0"/>
                      <a:pt x="2516" y="0"/>
                      <a:pt x="2516" y="0"/>
                    </a:cubicBezTo>
                  </a:path>
                </a:pathLst>
              </a:custGeom>
              <a:gradFill flip="none" rotWithShape="1">
                <a:gsLst>
                  <a:gs pos="41000">
                    <a:schemeClr val="accent1"/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</p:grpSp>
      </p:grpSp>
      <p:sp>
        <p:nvSpPr>
          <p:cNvPr id="113" name="文本框 112"/>
          <p:cNvSpPr txBox="1"/>
          <p:nvPr/>
        </p:nvSpPr>
        <p:spPr>
          <a:xfrm>
            <a:off x="4779645" y="3926840"/>
            <a:ext cx="68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6571615" y="3926840"/>
            <a:ext cx="68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5771515" y="2537460"/>
            <a:ext cx="68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</a:t>
            </a:r>
          </a:p>
        </p:txBody>
      </p:sp>
      <p:cxnSp>
        <p:nvCxnSpPr>
          <p:cNvPr id="116" name="直接连接符 115"/>
          <p:cNvCxnSpPr/>
          <p:nvPr/>
        </p:nvCxnSpPr>
        <p:spPr>
          <a:xfrm>
            <a:off x="1423670" y="4218940"/>
            <a:ext cx="3224530" cy="0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7167880" y="4218940"/>
            <a:ext cx="3329940" cy="0"/>
          </a:xfrm>
          <a:prstGeom prst="line">
            <a:avLst/>
          </a:prstGeom>
          <a:ln w="6350" cap="flat" cmpd="sng" algn="ctr">
            <a:solidFill>
              <a:srgbClr val="009BAB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9" name="Oval 12"/>
          <p:cNvSpPr>
            <a:spLocks noChangeArrowheads="1"/>
          </p:cNvSpPr>
          <p:nvPr/>
        </p:nvSpPr>
        <p:spPr bwMode="auto">
          <a:xfrm>
            <a:off x="457835" y="3429000"/>
            <a:ext cx="2807970" cy="209931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vert="horz" wrap="square" lIns="121920" tIns="60960" rIns="121920" bIns="60960" numCol="1" anchor="t" anchorCtr="0" compatLnSpc="1"/>
          <a:lstStyle/>
          <a:p>
            <a:endParaRPr lang="en-US" sz="3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Rectangle 15"/>
          <p:cNvSpPr/>
          <p:nvPr/>
        </p:nvSpPr>
        <p:spPr>
          <a:xfrm>
            <a:off x="1039495" y="3529330"/>
            <a:ext cx="2700655" cy="21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243840" rIns="243840" bIns="97536">
            <a:spAutoFit/>
          </a:bodyPr>
          <a:lstStyle/>
          <a:p>
            <a:pPr indent="0" algn="ctr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教师主导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演示法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     任务驱动法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+mn-ea"/>
              </a:rPr>
              <a:t>   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启发式教学法</a:t>
            </a:r>
            <a:endParaRPr lang="en-US" altLang="zh-CN" sz="2000" dirty="0"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24" name="Rectangle 15"/>
          <p:cNvSpPr/>
          <p:nvPr/>
        </p:nvSpPr>
        <p:spPr>
          <a:xfrm>
            <a:off x="8363585" y="3529330"/>
            <a:ext cx="2722880" cy="21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243840" rIns="243840" bIns="97536">
            <a:spAutoFit/>
          </a:bodyPr>
          <a:lstStyle/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800" b="1" dirty="0">
                <a:ln>
                  <a:noFill/>
                </a:ln>
                <a:solidFill>
                  <a:srgbClr val="009BAB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学生主体</a:t>
            </a:r>
            <a:r>
              <a:rPr lang="en-US" altLang="zh-CN" sz="2400" dirty="0">
                <a:ln>
                  <a:noFill/>
                </a:ln>
                <a:solidFill>
                  <a:srgbClr val="009BAB"/>
                </a:solidFill>
                <a:latin typeface="微软雅黑" pitchFamily="34" charset="-122"/>
                <a:ea typeface="微软雅黑" pitchFamily="34" charset="-122"/>
              </a:rPr>
              <a:t>   </a:t>
            </a: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观察法</a:t>
            </a: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自主探究法</a:t>
            </a:r>
          </a:p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合作学习法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4090670" y="998855"/>
            <a:ext cx="4119880" cy="1145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理实一体化教学理念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理论与实践交错，抽象与直观并行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1"/>
      <p:bldP spid="120" grpId="0"/>
      <p:bldP spid="120" grpId="1"/>
      <p:bldP spid="124" grpId="0"/>
      <p:bldP spid="124" grpId="1"/>
      <p:bldP spid="12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/>
          <p:cNvGrpSpPr/>
          <p:nvPr/>
        </p:nvGrpSpPr>
        <p:grpSpPr>
          <a:xfrm>
            <a:off x="6124414" y="4210852"/>
            <a:ext cx="158750" cy="2197100"/>
            <a:chOff x="4896" y="6223"/>
            <a:chExt cx="250" cy="3460"/>
          </a:xfrm>
        </p:grpSpPr>
        <p:cxnSp>
          <p:nvCxnSpPr>
            <p:cNvPr id="97" name="直接连接符 96"/>
            <p:cNvCxnSpPr/>
            <p:nvPr/>
          </p:nvCxnSpPr>
          <p:spPr>
            <a:xfrm>
              <a:off x="5021" y="6223"/>
              <a:ext cx="0" cy="3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泪滴形 102"/>
            <p:cNvSpPr/>
            <p:nvPr/>
          </p:nvSpPr>
          <p:spPr>
            <a:xfrm rot="13500000" flipV="1">
              <a:off x="4896" y="9433"/>
              <a:ext cx="250" cy="25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455216" y="4325787"/>
            <a:ext cx="158750" cy="2082165"/>
            <a:chOff x="4896" y="6404"/>
            <a:chExt cx="250" cy="3279"/>
          </a:xfrm>
        </p:grpSpPr>
        <p:cxnSp>
          <p:nvCxnSpPr>
            <p:cNvPr id="101" name="直接连接符 100"/>
            <p:cNvCxnSpPr/>
            <p:nvPr/>
          </p:nvCxnSpPr>
          <p:spPr>
            <a:xfrm>
              <a:off x="5021" y="6404"/>
              <a:ext cx="0" cy="3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泪滴形 101"/>
            <p:cNvSpPr/>
            <p:nvPr/>
          </p:nvSpPr>
          <p:spPr>
            <a:xfrm rot="13500000" flipV="1">
              <a:off x="4896" y="9433"/>
              <a:ext cx="250" cy="25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400982" y="1293106"/>
            <a:ext cx="158750" cy="2014609"/>
            <a:chOff x="3672601" y="1293106"/>
            <a:chExt cx="158750" cy="2014609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3751976" y="1441450"/>
              <a:ext cx="0" cy="1866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泪滴形 12"/>
            <p:cNvSpPr/>
            <p:nvPr/>
          </p:nvSpPr>
          <p:spPr>
            <a:xfrm rot="8100000">
              <a:off x="3672601" y="1293106"/>
              <a:ext cx="158750" cy="15875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稿定PPT-10-2"/>
          <p:cNvSpPr txBox="1"/>
          <p:nvPr/>
        </p:nvSpPr>
        <p:spPr>
          <a:xfrm>
            <a:off x="3426134" y="1440322"/>
            <a:ext cx="1273810" cy="125031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复习旧知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预习新知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6106630" y="1293106"/>
            <a:ext cx="158750" cy="1845310"/>
            <a:chOff x="12811" y="2286"/>
            <a:chExt cx="250" cy="2682"/>
          </a:xfrm>
        </p:grpSpPr>
        <p:cxnSp>
          <p:nvCxnSpPr>
            <p:cNvPr id="83" name="直接连接符 82"/>
            <p:cNvCxnSpPr/>
            <p:nvPr/>
          </p:nvCxnSpPr>
          <p:spPr>
            <a:xfrm flipV="1">
              <a:off x="12936" y="2520"/>
              <a:ext cx="0" cy="24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泪滴形 83"/>
            <p:cNvSpPr/>
            <p:nvPr/>
          </p:nvSpPr>
          <p:spPr>
            <a:xfrm rot="8100000">
              <a:off x="12811" y="2286"/>
              <a:ext cx="250" cy="25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1111" y="1293106"/>
            <a:ext cx="158750" cy="1851414"/>
            <a:chOff x="641111" y="1326761"/>
            <a:chExt cx="158750" cy="1851414"/>
          </a:xfrm>
        </p:grpSpPr>
        <p:cxnSp>
          <p:nvCxnSpPr>
            <p:cNvPr id="65" name="直接连接符 64"/>
            <p:cNvCxnSpPr/>
            <p:nvPr/>
          </p:nvCxnSpPr>
          <p:spPr>
            <a:xfrm flipV="1">
              <a:off x="720486" y="1475105"/>
              <a:ext cx="0" cy="1703070"/>
            </a:xfrm>
            <a:prstGeom prst="line">
              <a:avLst/>
            </a:prstGeom>
            <a:ln>
              <a:solidFill>
                <a:srgbClr val="009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泪滴形 65"/>
            <p:cNvSpPr/>
            <p:nvPr/>
          </p:nvSpPr>
          <p:spPr>
            <a:xfrm rot="8100000">
              <a:off x="641111" y="1326761"/>
              <a:ext cx="158750" cy="158750"/>
            </a:xfrm>
            <a:prstGeom prst="teardrop">
              <a:avLst/>
            </a:prstGeom>
            <a:solidFill>
              <a:srgbClr val="009BAB"/>
            </a:solidFill>
            <a:ln>
              <a:solidFill>
                <a:srgbClr val="009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8" name="稿定PPT-10-2"/>
          <p:cNvSpPr txBox="1"/>
          <p:nvPr/>
        </p:nvSpPr>
        <p:spPr>
          <a:xfrm>
            <a:off x="837565" y="1716405"/>
            <a:ext cx="1559560" cy="537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9BAB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学生为主体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899020" y="2336486"/>
            <a:ext cx="1462405" cy="0"/>
          </a:xfrm>
          <a:prstGeom prst="line">
            <a:avLst/>
          </a:prstGeom>
          <a:ln w="28575">
            <a:solidFill>
              <a:srgbClr val="009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6203789" y="1440322"/>
            <a:ext cx="127381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自主探究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合作讨论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展示交流</a:t>
            </a:r>
          </a:p>
        </p:txBody>
      </p:sp>
      <p:grpSp>
        <p:nvGrpSpPr>
          <p:cNvPr id="86" name="组合 85"/>
          <p:cNvGrpSpPr/>
          <p:nvPr/>
        </p:nvGrpSpPr>
        <p:grpSpPr>
          <a:xfrm>
            <a:off x="9275445" y="1293106"/>
            <a:ext cx="158750" cy="1865630"/>
            <a:chOff x="12811" y="2286"/>
            <a:chExt cx="250" cy="2682"/>
          </a:xfrm>
        </p:grpSpPr>
        <p:cxnSp>
          <p:nvCxnSpPr>
            <p:cNvPr id="87" name="直接连接符 86"/>
            <p:cNvCxnSpPr/>
            <p:nvPr/>
          </p:nvCxnSpPr>
          <p:spPr>
            <a:xfrm flipV="1">
              <a:off x="12936" y="2520"/>
              <a:ext cx="0" cy="24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泪滴形 87"/>
            <p:cNvSpPr/>
            <p:nvPr/>
          </p:nvSpPr>
          <p:spPr>
            <a:xfrm rot="8100000">
              <a:off x="12811" y="2286"/>
              <a:ext cx="250" cy="25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9300845" y="1440322"/>
            <a:ext cx="1276985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习题巩固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总结整理</a:t>
            </a:r>
          </a:p>
        </p:txBody>
      </p:sp>
      <p:grpSp>
        <p:nvGrpSpPr>
          <p:cNvPr id="104" name="组合 103"/>
          <p:cNvGrpSpPr/>
          <p:nvPr/>
        </p:nvGrpSpPr>
        <p:grpSpPr>
          <a:xfrm>
            <a:off x="9335135" y="4323247"/>
            <a:ext cx="158750" cy="2084705"/>
            <a:chOff x="4896" y="6400"/>
            <a:chExt cx="250" cy="3283"/>
          </a:xfrm>
        </p:grpSpPr>
        <p:cxnSp>
          <p:nvCxnSpPr>
            <p:cNvPr id="105" name="直接连接符 104"/>
            <p:cNvCxnSpPr/>
            <p:nvPr/>
          </p:nvCxnSpPr>
          <p:spPr>
            <a:xfrm>
              <a:off x="5021" y="6400"/>
              <a:ext cx="0" cy="3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泪滴形 105"/>
            <p:cNvSpPr/>
            <p:nvPr/>
          </p:nvSpPr>
          <p:spPr>
            <a:xfrm rot="13500000" flipV="1">
              <a:off x="4896" y="9433"/>
              <a:ext cx="250" cy="250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" name="箭头: 五边形 1"/>
          <p:cNvSpPr/>
          <p:nvPr/>
        </p:nvSpPr>
        <p:spPr>
          <a:xfrm>
            <a:off x="0" y="3173095"/>
            <a:ext cx="2636520" cy="1231265"/>
          </a:xfrm>
          <a:prstGeom prst="homePlate">
            <a:avLst>
              <a:gd name="adj" fmla="val 20594"/>
            </a:avLst>
          </a:prstGeom>
          <a:solidFill>
            <a:srgbClr val="009BAB"/>
          </a:solidFill>
          <a:ln>
            <a:solidFill>
              <a:srgbClr val="009BA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理实一体化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教学理念</a:t>
            </a:r>
          </a:p>
        </p:txBody>
      </p:sp>
      <p:sp>
        <p:nvSpPr>
          <p:cNvPr id="41" name="任意多边形: 形状 1"/>
          <p:cNvSpPr/>
          <p:nvPr/>
        </p:nvSpPr>
        <p:spPr>
          <a:xfrm>
            <a:off x="8963660" y="2722245"/>
            <a:ext cx="3228340" cy="2201545"/>
          </a:xfrm>
          <a:custGeom>
            <a:avLst/>
            <a:gdLst>
              <a:gd name="connsiteX0" fmla="*/ 867126 w 1572794"/>
              <a:gd name="connsiteY0" fmla="*/ 0 h 1808921"/>
              <a:gd name="connsiteX1" fmla="*/ 1572794 w 1572794"/>
              <a:gd name="connsiteY1" fmla="*/ 904461 h 1808921"/>
              <a:gd name="connsiteX2" fmla="*/ 867126 w 1572794"/>
              <a:gd name="connsiteY2" fmla="*/ 1808921 h 1808921"/>
              <a:gd name="connsiteX3" fmla="*/ 867126 w 1572794"/>
              <a:gd name="connsiteY3" fmla="*/ 1432892 h 1808921"/>
              <a:gd name="connsiteX4" fmla="*/ 0 w 1572794"/>
              <a:gd name="connsiteY4" fmla="*/ 1432892 h 1808921"/>
              <a:gd name="connsiteX5" fmla="*/ 217651 w 1572794"/>
              <a:gd name="connsiteY5" fmla="*/ 904460 h 1808921"/>
              <a:gd name="connsiteX6" fmla="*/ 1 w 1572794"/>
              <a:gd name="connsiteY6" fmla="*/ 376029 h 1808921"/>
              <a:gd name="connsiteX7" fmla="*/ 867126 w 1572794"/>
              <a:gd name="connsiteY7" fmla="*/ 376029 h 180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2794" h="1808921">
                <a:moveTo>
                  <a:pt x="867126" y="0"/>
                </a:moveTo>
                <a:lnTo>
                  <a:pt x="1572794" y="904461"/>
                </a:lnTo>
                <a:lnTo>
                  <a:pt x="867126" y="1808921"/>
                </a:lnTo>
                <a:lnTo>
                  <a:pt x="867126" y="1432892"/>
                </a:lnTo>
                <a:lnTo>
                  <a:pt x="0" y="1432892"/>
                </a:lnTo>
                <a:lnTo>
                  <a:pt x="217651" y="904460"/>
                </a:lnTo>
                <a:lnTo>
                  <a:pt x="1" y="376029"/>
                </a:lnTo>
                <a:lnTo>
                  <a:pt x="867126" y="376029"/>
                </a:lnTo>
                <a:close/>
              </a:path>
            </a:pathLst>
          </a:custGeom>
          <a:solidFill>
            <a:srgbClr val="06357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后</a:t>
            </a:r>
          </a:p>
        </p:txBody>
      </p:sp>
      <p:sp>
        <p:nvSpPr>
          <p:cNvPr id="21" name="箭头: V 形 10"/>
          <p:cNvSpPr/>
          <p:nvPr/>
        </p:nvSpPr>
        <p:spPr>
          <a:xfrm>
            <a:off x="2859405" y="3173730"/>
            <a:ext cx="2841625" cy="1231265"/>
          </a:xfrm>
          <a:prstGeom prst="chevron">
            <a:avLst>
              <a:gd name="adj" fmla="val 25599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前</a:t>
            </a:r>
          </a:p>
        </p:txBody>
      </p:sp>
      <p:sp>
        <p:nvSpPr>
          <p:cNvPr id="44" name="箭头: V 形 30"/>
          <p:cNvSpPr/>
          <p:nvPr/>
        </p:nvSpPr>
        <p:spPr>
          <a:xfrm>
            <a:off x="5911850" y="3166110"/>
            <a:ext cx="2958465" cy="1249045"/>
          </a:xfrm>
          <a:prstGeom prst="chevron">
            <a:avLst>
              <a:gd name="adj" fmla="val 2559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中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91322" y="4210852"/>
            <a:ext cx="158750" cy="2197100"/>
            <a:chOff x="591322" y="3838551"/>
            <a:chExt cx="158750" cy="2197100"/>
          </a:xfrm>
        </p:grpSpPr>
        <p:sp>
          <p:nvSpPr>
            <p:cNvPr id="76" name="泪滴形 75"/>
            <p:cNvSpPr/>
            <p:nvPr/>
          </p:nvSpPr>
          <p:spPr>
            <a:xfrm rot="13500000" flipV="1">
              <a:off x="591322" y="5876901"/>
              <a:ext cx="158750" cy="158750"/>
            </a:xfrm>
            <a:prstGeom prst="teardrop">
              <a:avLst/>
            </a:prstGeom>
            <a:solidFill>
              <a:srgbClr val="009BAB"/>
            </a:solidFill>
            <a:ln>
              <a:solidFill>
                <a:srgbClr val="009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670560" y="3838551"/>
              <a:ext cx="0" cy="1989479"/>
            </a:xfrm>
            <a:prstGeom prst="line">
              <a:avLst/>
            </a:prstGeom>
            <a:ln>
              <a:solidFill>
                <a:srgbClr val="009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直接连接符 76"/>
          <p:cNvCxnSpPr/>
          <p:nvPr/>
        </p:nvCxnSpPr>
        <p:spPr>
          <a:xfrm>
            <a:off x="915035" y="5614035"/>
            <a:ext cx="1559560" cy="0"/>
          </a:xfrm>
          <a:prstGeom prst="line">
            <a:avLst/>
          </a:prstGeom>
          <a:ln w="28575">
            <a:solidFill>
              <a:srgbClr val="009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稿定PPT-10-2"/>
          <p:cNvSpPr txBox="1"/>
          <p:nvPr/>
        </p:nvSpPr>
        <p:spPr>
          <a:xfrm>
            <a:off x="751205" y="4925695"/>
            <a:ext cx="1875790" cy="4908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9BAB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教师为主导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3450618" y="5402234"/>
            <a:ext cx="1397000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布置任务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组织引导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6302947" y="4702549"/>
            <a:ext cx="2997898" cy="1705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课堂导入（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3min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新知讲解（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30min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巩固练习（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8min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课堂总结（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4min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）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9237345" y="5402234"/>
            <a:ext cx="1451610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跟进辅导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鼓励评价</a:t>
            </a:r>
          </a:p>
        </p:txBody>
      </p:sp>
      <p:sp>
        <p:nvSpPr>
          <p:cNvPr id="2" name="Freeform 5"/>
          <p:cNvSpPr/>
          <p:nvPr/>
        </p:nvSpPr>
        <p:spPr bwMode="auto">
          <a:xfrm rot="16200000">
            <a:off x="231775" y="237490"/>
            <a:ext cx="756920" cy="7194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Freeform 5"/>
          <p:cNvSpPr/>
          <p:nvPr/>
        </p:nvSpPr>
        <p:spPr bwMode="auto">
          <a:xfrm rot="16200000">
            <a:off x="294005" y="297180"/>
            <a:ext cx="631825" cy="600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F5597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b="1" dirty="0">
              <a:solidFill>
                <a:srgbClr val="0056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2"/>
          <p:cNvSpPr txBox="1"/>
          <p:nvPr/>
        </p:nvSpPr>
        <p:spPr>
          <a:xfrm>
            <a:off x="235585" y="334645"/>
            <a:ext cx="765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parajita" panose="020B0604020202020204" pitchFamily="34" charset="0"/>
              </a:rPr>
              <a:t>6</a:t>
            </a:r>
          </a:p>
        </p:txBody>
      </p:sp>
      <p:sp>
        <p:nvSpPr>
          <p:cNvPr id="5" name="TextBox 34"/>
          <p:cNvSpPr txBox="1"/>
          <p:nvPr/>
        </p:nvSpPr>
        <p:spPr>
          <a:xfrm>
            <a:off x="1089100" y="367964"/>
            <a:ext cx="154622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005696"/>
                </a:solidFill>
                <a:latin typeface="微软雅黑" pitchFamily="34" charset="-122"/>
                <a:ea typeface="微软雅黑" pitchFamily="34" charset="-122"/>
              </a:rPr>
              <a:t>教学思路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68" grpId="1" animBg="1"/>
      <p:bldP spid="79" grpId="0"/>
      <p:bldP spid="79" grpId="1"/>
      <p:bldP spid="94" grpId="0"/>
      <p:bldP spid="94" grpId="1"/>
      <p:bldP spid="17" grpId="1" animBg="1"/>
      <p:bldP spid="41" grpId="1" animBg="1"/>
      <p:bldP spid="41" grpId="2" animBg="1"/>
      <p:bldP spid="21" grpId="1" animBg="1"/>
      <p:bldP spid="21" grpId="2" animBg="1"/>
      <p:bldP spid="44" grpId="1" animBg="1"/>
      <p:bldP spid="44" grpId="2" animBg="1"/>
      <p:bldP spid="78" grpId="1"/>
      <p:bldP spid="112" grpId="0"/>
      <p:bldP spid="112" grpId="1"/>
      <p:bldP spid="113" grpId="0"/>
      <p:bldP spid="113" grpId="1"/>
      <p:bldP spid="114" grpId="0"/>
      <p:bldP spid="114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华北电力大学毕业答辩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SubTitle"/>
  <p:tag name="MH_ORDER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SubTitle"/>
  <p:tag name="MH_ORDER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SubTitle"/>
  <p:tag name="MH_ORDER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TIMING" val="|35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9201}"/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Sub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SubTitle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.9|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7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29"/>
  <p:tag name="KSO_WM_UNIT_TYPE" val="m_i"/>
  <p:tag name="KSO_WM_UNIT_INDEX" val="1_3"/>
  <p:tag name="KSO_WM_UNIT_ID" val="diagram429_4*m_i*1_3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29"/>
  <p:tag name="KSO_WM_UNIT_TYPE" val="m_i"/>
  <p:tag name="KSO_WM_UNIT_INDEX" val="1_6"/>
  <p:tag name="KSO_WM_UNIT_ID" val="diagram429_4*m_i*1_6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29"/>
  <p:tag name="KSO_WM_UNIT_TYPE" val="m_i"/>
  <p:tag name="KSO_WM_UNIT_INDEX" val="1_6"/>
  <p:tag name="KSO_WM_UNIT_ID" val="diagram429_4*m_i*1_6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SubTitle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29"/>
  <p:tag name="KSO_WM_UNIT_TYPE" val="m_i"/>
  <p:tag name="KSO_WM_UNIT_INDEX" val="1_6"/>
  <p:tag name="KSO_WM_UNIT_ID" val="diagram429_4*m_i*1_6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29"/>
  <p:tag name="KSO_WM_UNIT_TYPE" val="m_i"/>
  <p:tag name="KSO_WM_UNIT_INDEX" val="1_3"/>
  <p:tag name="KSO_WM_UNIT_ID" val="diagram429_4*m_i*1_3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29"/>
  <p:tag name="KSO_WM_UNIT_TYPE" val="m_i"/>
  <p:tag name="KSO_WM_UNIT_INDEX" val="1_1"/>
  <p:tag name="KSO_WM_UNIT_ID" val="diagram429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429"/>
  <p:tag name="KSO_WM_UNIT_PRESET_TEXT_LEN" val="36"/>
  <p:tag name="KSO_WM_DIAGRAM_GROUP_CODE" val="m1-1"/>
  <p:tag name="KSO_WM_UNIT_TYPE" val="m_h_f"/>
  <p:tag name="KSO_WM_UNIT_INDEX" val="1_1_1"/>
  <p:tag name="KSO_WM_UNIT_ID" val="diagram429_4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6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5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.7|6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SubTitle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SubTitle"/>
  <p:tag name="MH_ORDER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10.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231103112858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Rounded MT Bold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1249</Words>
  <Application>Microsoft Office PowerPoint</Application>
  <PresentationFormat>宽屏</PresentationFormat>
  <Paragraphs>384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微软雅黑</vt:lpstr>
      <vt:lpstr>等线 Light</vt:lpstr>
      <vt:lpstr>楷体</vt:lpstr>
      <vt:lpstr>Times New Roman</vt:lpstr>
      <vt:lpstr>宋体</vt:lpstr>
      <vt:lpstr>等线</vt:lpstr>
      <vt:lpstr>Wingdings</vt:lpstr>
      <vt:lpstr>楷体</vt:lpstr>
      <vt:lpstr>仿宋_GB2312</vt:lpstr>
      <vt:lpstr>Arial Rounded MT Bold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说课</dc:title>
  <dc:creator>苟平章</dc:creator>
  <cp:lastModifiedBy>郭保永</cp:lastModifiedBy>
  <cp:revision>251</cp:revision>
  <dcterms:created xsi:type="dcterms:W3CDTF">2023-11-10T08:30:31Z</dcterms:created>
  <dcterms:modified xsi:type="dcterms:W3CDTF">2024-04-30T12:37:49Z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5C1FA7D53862C102E0B1446563695EE6_43</vt:lpwstr>
  </property>
  <property fmtid="{D5CDD505-2E9C-101B-9397-08002B2CF9AE}" pid="3" name="KSOProductBuildVer">
    <vt:lpwstr>2052-6.2.2.8394</vt:lpwstr>
  </property>
  <property fmtid="{D5CDD505-2E9C-101B-9397-08002B2CF9AE}" pid="4" name="NXPowerLiteLastOptimized">
    <vt:lpwstr>56110528</vt:lpwstr>
  </property>
  <property fmtid="{D5CDD505-2E9C-101B-9397-08002B2CF9AE}" pid="5" name="NXPowerLiteSettings">
    <vt:lpwstr>C700052003A000</vt:lpwstr>
  </property>
  <property fmtid="{D5CDD505-2E9C-101B-9397-08002B2CF9AE}" pid="6" name="NXPowerLiteVersion">
    <vt:lpwstr>D8.0.2</vt:lpwstr>
  </property>
</Properties>
</file>